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7"/>
  </p:notesMasterIdLst>
  <p:sldIdLst>
    <p:sldId id="256" r:id="rId2"/>
    <p:sldId id="269" r:id="rId3"/>
    <p:sldId id="338" r:id="rId4"/>
    <p:sldId id="337" r:id="rId5"/>
    <p:sldId id="342" r:id="rId6"/>
    <p:sldId id="339" r:id="rId7"/>
    <p:sldId id="341" r:id="rId8"/>
    <p:sldId id="264" r:id="rId9"/>
    <p:sldId id="350" r:id="rId10"/>
    <p:sldId id="355" r:id="rId11"/>
    <p:sldId id="357" r:id="rId12"/>
    <p:sldId id="356" r:id="rId13"/>
    <p:sldId id="262" r:id="rId14"/>
    <p:sldId id="263" r:id="rId15"/>
    <p:sldId id="344" r:id="rId16"/>
    <p:sldId id="351" r:id="rId17"/>
    <p:sldId id="349" r:id="rId18"/>
    <p:sldId id="345" r:id="rId19"/>
    <p:sldId id="352" r:id="rId20"/>
    <p:sldId id="346" r:id="rId21"/>
    <p:sldId id="348" r:id="rId22"/>
    <p:sldId id="320" r:id="rId23"/>
    <p:sldId id="321" r:id="rId24"/>
    <p:sldId id="343" r:id="rId25"/>
    <p:sldId id="323" r:id="rId26"/>
    <p:sldId id="260" r:id="rId27"/>
    <p:sldId id="353" r:id="rId28"/>
    <p:sldId id="354" r:id="rId29"/>
    <p:sldId id="360" r:id="rId30"/>
    <p:sldId id="331" r:id="rId31"/>
    <p:sldId id="261" r:id="rId32"/>
    <p:sldId id="329" r:id="rId33"/>
    <p:sldId id="332" r:id="rId34"/>
    <p:sldId id="358" r:id="rId35"/>
    <p:sldId id="359" r:id="rId3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ryAnn Marchi" initials="MM" lastIdx="9"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5500" autoAdjust="0"/>
  </p:normalViewPr>
  <p:slideViewPr>
    <p:cSldViewPr>
      <p:cViewPr varScale="1">
        <p:scale>
          <a:sx n="28" d="100"/>
          <a:sy n="28" d="100"/>
        </p:scale>
        <p:origin x="-1254" y="-96"/>
      </p:cViewPr>
      <p:guideLst>
        <p:guide orient="horz" pos="2880"/>
        <p:guide pos="2160"/>
      </p:guideLst>
    </p:cSldViewPr>
  </p:slideViewPr>
  <p:notesTextViewPr>
    <p:cViewPr>
      <p:scale>
        <a:sx n="100" d="100"/>
        <a:sy n="100" d="100"/>
      </p:scale>
      <p:origin x="0" y="0"/>
    </p:cViewPr>
  </p:notesTextViewPr>
  <p:notesViewPr>
    <p:cSldViewPr>
      <p:cViewPr varScale="1">
        <p:scale>
          <a:sx n="60" d="100"/>
          <a:sy n="60" d="100"/>
        </p:scale>
        <p:origin x="-247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4597B0-6205-4AD8-82AC-832BCD0B6734}" type="datetimeFigureOut">
              <a:rPr lang="en-US" smtClean="0"/>
              <a:pPr/>
              <a:t>3/21/2011</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9F700F-EEB2-4C8A-A8B7-5866B2E9795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14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15</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17</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18</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20</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21</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22</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25</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26</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30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31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33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6BD302-9695-4CCC-BB19-37E7A63BA410}" type="slidenum">
              <a:rPr lang="en-US" smtClean="0"/>
              <a:pPr/>
              <a:t>12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F700F-EEB2-4C8A-A8B7-5866B2E97959}"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2824" y="6604000"/>
            <a:ext cx="6860824" cy="2549451"/>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44D0B97-1194-41B4-982F-F3104B2D4993}" type="datetimeFigureOut">
              <a:rPr lang="en-US" smtClean="0"/>
              <a:pPr/>
              <a:t>3/21/2011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53424F5-88BC-4AB1-A6EB-CBED75A828C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1975106"/>
            <a:ext cx="6172200" cy="584809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4D0B97-1194-41B4-982F-F3104B2D4993}" type="datetimeFigureOut">
              <a:rPr lang="en-US" smtClean="0"/>
              <a:pPr/>
              <a:t>3/21/2011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53424F5-88BC-4AB1-A6EB-CBED75A828C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3010" y="366187"/>
            <a:ext cx="1333103" cy="745701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8"/>
            <a:ext cx="4743450" cy="745701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4D0B97-1194-41B4-982F-F3104B2D4993}" type="datetimeFigureOut">
              <a:rPr lang="en-US" smtClean="0"/>
              <a:pPr/>
              <a:t>3/21/2011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53424F5-88BC-4AB1-A6EB-CBED75A828C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162984"/>
            <a:ext cx="5657850" cy="172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42900" y="2292351"/>
            <a:ext cx="3028950" cy="5882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3486150" y="2292352"/>
            <a:ext cx="3028950" cy="28384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486150" y="5334001"/>
            <a:ext cx="3028950" cy="28405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342900" y="8331200"/>
            <a:ext cx="1600200" cy="609600"/>
          </a:xfrm>
        </p:spPr>
        <p:txBody>
          <a:bodyPr/>
          <a:lstStyle>
            <a:lvl1pPr>
              <a:defRPr/>
            </a:lvl1pPr>
          </a:lstStyle>
          <a:p>
            <a:pPr>
              <a:defRPr/>
            </a:pPr>
            <a:endParaRPr lang="en-US" altLang="en-US" dirty="0"/>
          </a:p>
        </p:txBody>
      </p:sp>
      <p:sp>
        <p:nvSpPr>
          <p:cNvPr id="7" name="Footer Placeholder 6"/>
          <p:cNvSpPr>
            <a:spLocks noGrp="1"/>
          </p:cNvSpPr>
          <p:nvPr>
            <p:ph type="ftr" sz="quarter" idx="11"/>
          </p:nvPr>
        </p:nvSpPr>
        <p:spPr>
          <a:xfrm>
            <a:off x="2343150" y="8331200"/>
            <a:ext cx="2171700" cy="609600"/>
          </a:xfrm>
        </p:spPr>
        <p:txBody>
          <a:bodyPr/>
          <a:lstStyle>
            <a:lvl1pPr>
              <a:defRPr/>
            </a:lvl1pPr>
          </a:lstStyle>
          <a:p>
            <a:pPr>
              <a:defRPr/>
            </a:pPr>
            <a:endParaRPr lang="en-US" altLang="en-US" dirty="0"/>
          </a:p>
        </p:txBody>
      </p:sp>
      <p:sp>
        <p:nvSpPr>
          <p:cNvPr id="8" name="Slide Number Placeholder 7"/>
          <p:cNvSpPr>
            <a:spLocks noGrp="1"/>
          </p:cNvSpPr>
          <p:nvPr>
            <p:ph type="sldNum" sz="quarter" idx="12"/>
          </p:nvPr>
        </p:nvSpPr>
        <p:spPr>
          <a:xfrm>
            <a:off x="4914900" y="8331200"/>
            <a:ext cx="1600200" cy="609600"/>
          </a:xfrm>
        </p:spPr>
        <p:txBody>
          <a:bodyPr/>
          <a:lstStyle>
            <a:lvl1pPr>
              <a:defRPr/>
            </a:lvl1pPr>
          </a:lstStyle>
          <a:p>
            <a:pPr>
              <a:defRPr/>
            </a:pPr>
            <a:fld id="{742AE3EF-1168-41F2-8F24-57F7F359F69C}" type="slidenum">
              <a:rPr lang="en-US" altLang="en-US"/>
              <a:pPr>
                <a:defRPr/>
              </a:pPr>
              <a:t>‹#›</a:t>
            </a:fld>
            <a:endParaRPr lang="en-US" alt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4D0B97-1194-41B4-982F-F3104B2D4993}" type="datetimeFigureOut">
              <a:rPr lang="en-US" smtClean="0"/>
              <a:pPr/>
              <a:t>3/21/2011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53424F5-88BC-4AB1-A6EB-CBED75A828C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44D0B97-1194-41B4-982F-F3104B2D4993}" type="datetimeFigureOut">
              <a:rPr lang="en-US" smtClean="0"/>
              <a:pPr/>
              <a:t>3/21/2011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53424F5-88BC-4AB1-A6EB-CBED75A828CB}" type="slidenum">
              <a:rPr lang="en-US" smtClean="0"/>
              <a:pPr/>
              <a:t>‹#›</a:t>
            </a:fld>
            <a:endParaRPr lang="en-US" dirty="0"/>
          </a:p>
        </p:txBody>
      </p:sp>
      <p:sp>
        <p:nvSpPr>
          <p:cNvPr id="7" name="Chevron 6"/>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44D0B97-1194-41B4-982F-F3104B2D4993}" type="datetimeFigureOut">
              <a:rPr lang="en-US" smtClean="0"/>
              <a:pPr/>
              <a:t>3/21/2011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53424F5-88BC-4AB1-A6EB-CBED75A828C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6172200" cy="1524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44D0B97-1194-41B4-982F-F3104B2D4993}" type="datetimeFigureOut">
              <a:rPr lang="en-US" smtClean="0"/>
              <a:pPr/>
              <a:t>3/21/2011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553424F5-88BC-4AB1-A6EB-CBED75A828C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44D0B97-1194-41B4-982F-F3104B2D4993}" type="datetimeFigureOut">
              <a:rPr lang="en-US" smtClean="0"/>
              <a:pPr/>
              <a:t>3/21/2011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553424F5-88BC-4AB1-A6EB-CBED75A828C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44D0B97-1194-41B4-982F-F3104B2D4993}" type="datetimeFigureOut">
              <a:rPr lang="en-US" smtClean="0"/>
              <a:pPr/>
              <a:t>3/21/2011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553424F5-88BC-4AB1-A6EB-CBED75A828C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5045274" y="8543925"/>
            <a:ext cx="1440180" cy="487680"/>
          </a:xfrm>
        </p:spPr>
        <p:txBody>
          <a:bodyPr/>
          <a:lstStyle>
            <a:extLst/>
          </a:lstStyle>
          <a:p>
            <a:fld id="{E44D0B97-1194-41B4-982F-F3104B2D4993}" type="datetimeFigureOut">
              <a:rPr lang="en-US" smtClean="0"/>
              <a:pPr/>
              <a:t>3/21/2011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53424F5-88BC-4AB1-A6EB-CBED75A828C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44D0B97-1194-41B4-982F-F3104B2D4993}" type="datetimeFigureOut">
              <a:rPr lang="en-US" smtClean="0"/>
              <a:pPr/>
              <a:t>3/21/2011</a:t>
            </a:fld>
            <a:endParaRPr lang="en-US" dirty="0"/>
          </a:p>
        </p:txBody>
      </p:sp>
      <p:sp>
        <p:nvSpPr>
          <p:cNvPr id="6" name="Footer Placeholder 5"/>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53424F5-88BC-4AB1-A6EB-CBED75A828CB}" type="slidenum">
              <a:rPr lang="en-US" smtClean="0"/>
              <a:pPr/>
              <a:t>‹#›</a:t>
            </a:fld>
            <a:endParaRPr lang="en-US" dirty="0"/>
          </a:p>
        </p:txBody>
      </p:sp>
      <p:sp>
        <p:nvSpPr>
          <p:cNvPr id="2" name="Title 1"/>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4532" y="7721671"/>
            <a:ext cx="2551736" cy="1441157"/>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4532" y="7721671"/>
            <a:ext cx="2551736" cy="1441157"/>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342900" y="1975105"/>
            <a:ext cx="6172200" cy="6034617"/>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E44D0B97-1194-41B4-982F-F3104B2D4993}" type="datetimeFigureOut">
              <a:rPr lang="en-US" smtClean="0"/>
              <a:pPr/>
              <a:t>3/21/2011</a:t>
            </a:fld>
            <a:endParaRPr lang="en-US" dirty="0"/>
          </a:p>
        </p:txBody>
      </p:sp>
      <p:sp>
        <p:nvSpPr>
          <p:cNvPr id="22" name="Footer Placeholder 21"/>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553424F5-88BC-4AB1-A6EB-CBED75A828C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sfbta.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lang="en-US" smtClean="0"/>
              <a:t>Strength-Based</a:t>
            </a:r>
            <a:r>
              <a:rPr lang="en-US" dirty="0" smtClean="0"/>
              <a:t>, Solution-Focused Leadership</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University of Pittsburgh, </a:t>
            </a:r>
          </a:p>
          <a:p>
            <a:r>
              <a:rPr lang="en-US" dirty="0" smtClean="0"/>
              <a:t>School Of Social Work </a:t>
            </a:r>
          </a:p>
          <a:p>
            <a:r>
              <a:rPr lang="en-US" dirty="0" smtClean="0"/>
              <a:t>The Pennsylvania Child Welfare </a:t>
            </a:r>
          </a:p>
          <a:p>
            <a:r>
              <a:rPr lang="en-US" dirty="0" smtClean="0"/>
              <a:t>Training Program </a:t>
            </a:r>
            <a:endParaRPr lang="en-US" dirty="0"/>
          </a:p>
        </p:txBody>
      </p:sp>
      <p:sp>
        <p:nvSpPr>
          <p:cNvPr id="4" name="TextBox 3"/>
          <p:cNvSpPr txBox="1"/>
          <p:nvPr/>
        </p:nvSpPr>
        <p:spPr>
          <a:xfrm>
            <a:off x="457200" y="2133600"/>
            <a:ext cx="6019800" cy="1569660"/>
          </a:xfrm>
          <a:prstGeom prst="rect">
            <a:avLst/>
          </a:prstGeom>
          <a:noFill/>
        </p:spPr>
        <p:txBody>
          <a:bodyPr wrap="square" rtlCol="0">
            <a:spAutoFit/>
          </a:bodyPr>
          <a:lstStyle/>
          <a:p>
            <a:pPr algn="ctr">
              <a:buNone/>
            </a:pPr>
            <a:endParaRPr lang="en-US" sz="3200" b="1" dirty="0" smtClean="0">
              <a:solidFill>
                <a:srgbClr val="C00000"/>
              </a:solidFill>
              <a:latin typeface="Lucida Sans" pitchFamily="34" charset="0"/>
            </a:endParaRPr>
          </a:p>
          <a:p>
            <a:pPr algn="ctr">
              <a:buNone/>
            </a:pPr>
            <a:endParaRPr lang="en-US" sz="3200" b="1" dirty="0" smtClean="0">
              <a:solidFill>
                <a:srgbClr val="C00000"/>
              </a:solidFill>
              <a:latin typeface="Lucida Sans" pitchFamily="34" charset="0"/>
            </a:endParaRPr>
          </a:p>
          <a:p>
            <a:pPr algn="ctr">
              <a:buNone/>
            </a:pPr>
            <a:endParaRPr lang="en-US" sz="3200" b="1" dirty="0" smtClean="0">
              <a:solidFill>
                <a:srgbClr val="C00000"/>
              </a:solidFill>
              <a:latin typeface="Lucida Sans" pitchFamily="34" charset="0"/>
            </a:endParaRPr>
          </a:p>
        </p:txBody>
      </p:sp>
      <p:sp>
        <p:nvSpPr>
          <p:cNvPr id="5" name="TextBox 4"/>
          <p:cNvSpPr txBox="1"/>
          <p:nvPr/>
        </p:nvSpPr>
        <p:spPr>
          <a:xfrm>
            <a:off x="2971800" y="8559225"/>
            <a:ext cx="3886200" cy="584775"/>
          </a:xfrm>
          <a:prstGeom prst="rect">
            <a:avLst/>
          </a:prstGeom>
          <a:noFill/>
        </p:spPr>
        <p:txBody>
          <a:bodyPr wrap="square" rtlCol="0">
            <a:spAutoFit/>
          </a:bodyPr>
          <a:lstStyle/>
          <a:p>
            <a:r>
              <a:rPr lang="en-US" sz="3200" dirty="0" smtClean="0"/>
              <a:t>June E. Fisher, LSW</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975105"/>
            <a:ext cx="6858000" cy="6406895"/>
          </a:xfrm>
        </p:spPr>
        <p:txBody>
          <a:bodyPr>
            <a:normAutofit/>
          </a:bodyPr>
          <a:lstStyle/>
          <a:p>
            <a:pPr algn="ctr">
              <a:buNone/>
            </a:pPr>
            <a:endParaRPr lang="en-US" sz="4000" b="1" i="1" dirty="0" smtClean="0"/>
          </a:p>
          <a:p>
            <a:pPr algn="ctr">
              <a:buNone/>
            </a:pPr>
            <a:r>
              <a:rPr lang="en-US" sz="4000" b="1" i="1" dirty="0" smtClean="0"/>
              <a:t>If what you are doing doesn’t work, </a:t>
            </a:r>
          </a:p>
          <a:p>
            <a:pPr algn="ctr">
              <a:buNone/>
            </a:pPr>
            <a:r>
              <a:rPr lang="en-US" sz="4000" b="1" i="1" dirty="0" smtClean="0"/>
              <a:t>stop doing it </a:t>
            </a:r>
          </a:p>
          <a:p>
            <a:pPr algn="ctr">
              <a:buNone/>
            </a:pPr>
            <a:r>
              <a:rPr lang="en-US" sz="4000" b="1" i="1" dirty="0" smtClean="0"/>
              <a:t>and do something else. </a:t>
            </a:r>
          </a:p>
          <a:p>
            <a:pPr algn="ctr">
              <a:buNone/>
            </a:pPr>
            <a:endParaRPr lang="en-US" sz="4000" b="1" i="1" dirty="0" smtClean="0"/>
          </a:p>
          <a:p>
            <a:pPr algn="ctr">
              <a:buNone/>
            </a:pPr>
            <a:r>
              <a:rPr lang="en-US" sz="4000" b="1" i="1" dirty="0" smtClean="0"/>
              <a:t>If what you are doing is working, </a:t>
            </a:r>
          </a:p>
          <a:p>
            <a:pPr algn="ctr">
              <a:buNone/>
            </a:pPr>
            <a:r>
              <a:rPr lang="en-US" sz="4000" b="1" i="1" dirty="0" smtClean="0"/>
              <a:t>do more of it. </a:t>
            </a:r>
          </a:p>
          <a:p>
            <a:pPr algn="ctr">
              <a:buNone/>
            </a:pPr>
            <a:endParaRPr lang="en-US" b="1" i="1" dirty="0" smtClean="0"/>
          </a:p>
        </p:txBody>
      </p:sp>
      <p:sp>
        <p:nvSpPr>
          <p:cNvPr id="3" name="Title 2"/>
          <p:cNvSpPr>
            <a:spLocks noGrp="1"/>
          </p:cNvSpPr>
          <p:nvPr>
            <p:ph type="title"/>
          </p:nvPr>
        </p:nvSpPr>
        <p:spPr/>
        <p:txBody>
          <a:bodyPr>
            <a:noAutofit/>
          </a:bodyPr>
          <a:lstStyle/>
          <a:p>
            <a:pPr algn="ctr"/>
            <a:r>
              <a:rPr lang="en-US" sz="3200" u="sng" dirty="0" smtClean="0"/>
              <a:t/>
            </a:r>
            <a:br>
              <a:rPr lang="en-US" sz="3200" u="sng" dirty="0" smtClean="0"/>
            </a:br>
            <a:r>
              <a:rPr lang="en-US" sz="4000" dirty="0" smtClean="0">
                <a:solidFill>
                  <a:srgbClr val="FF0000"/>
                </a:solidFill>
              </a:rPr>
              <a:t>Solution-Focused Core Principle </a:t>
            </a:r>
            <a:br>
              <a:rPr lang="en-US" sz="4000" dirty="0" smtClean="0">
                <a:solidFill>
                  <a:srgbClr val="FF0000"/>
                </a:solidFill>
              </a:rPr>
            </a:b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normAutofit/>
          </a:bodyPr>
          <a:lstStyle/>
          <a:p>
            <a:pPr algn="ctr"/>
            <a:r>
              <a:rPr lang="en-US" dirty="0" smtClean="0"/>
              <a:t>The Child </a:t>
            </a:r>
            <a:r>
              <a:rPr lang="en-US" smtClean="0"/>
              <a:t>Welfare Undercurrent</a:t>
            </a:r>
            <a:endParaRPr lang="en-US" dirty="0"/>
          </a:p>
        </p:txBody>
      </p:sp>
      <p:pic>
        <p:nvPicPr>
          <p:cNvPr id="1026" name="Picture 2" descr="C:\Users\jas\AppData\Local\Microsoft\Windows\Temporary Internet Files\Content.IE5\7JNK2RIX\MP900444438[1].jpg"/>
          <p:cNvPicPr>
            <a:picLocks noChangeAspect="1" noChangeArrowheads="1"/>
          </p:cNvPicPr>
          <p:nvPr/>
        </p:nvPicPr>
        <p:blipFill>
          <a:blip r:embed="rId2" cstate="print"/>
          <a:srcRect/>
          <a:stretch>
            <a:fillRect/>
          </a:stretch>
        </p:blipFill>
        <p:spPr bwMode="auto">
          <a:xfrm>
            <a:off x="0" y="1828800"/>
            <a:ext cx="6858000" cy="7315200"/>
          </a:xfrm>
          <a:prstGeom prst="rect">
            <a:avLst/>
          </a:prstGeom>
          <a:noFill/>
        </p:spPr>
      </p:pic>
      <p:sp>
        <p:nvSpPr>
          <p:cNvPr id="5" name="TextBox 4"/>
          <p:cNvSpPr txBox="1"/>
          <p:nvPr/>
        </p:nvSpPr>
        <p:spPr>
          <a:xfrm>
            <a:off x="0" y="4114800"/>
            <a:ext cx="6858000" cy="461665"/>
          </a:xfrm>
          <a:prstGeom prst="rect">
            <a:avLst/>
          </a:prstGeom>
          <a:noFill/>
        </p:spPr>
        <p:txBody>
          <a:bodyPr wrap="square" rtlCol="0">
            <a:spAutoFit/>
          </a:bodyPr>
          <a:lstStyle/>
          <a:p>
            <a:r>
              <a:rPr lang="en-US" sz="2400" b="1" dirty="0" smtClean="0"/>
              <a:t>“A change to a different way of thinking.”</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711200"/>
            <a:ext cx="4572000" cy="1178984"/>
          </a:xfrm>
        </p:spPr>
        <p:txBody>
          <a:bodyPr>
            <a:normAutofit fontScale="90000"/>
          </a:bodyPr>
          <a:lstStyle/>
          <a:p>
            <a:r>
              <a:rPr lang="en-US" sz="4000" b="1" dirty="0" smtClean="0">
                <a:solidFill>
                  <a:schemeClr val="tx1"/>
                </a:solidFill>
                <a:latin typeface="+mn-lt"/>
              </a:rPr>
              <a:t>Funnel to See Success </a:t>
            </a:r>
            <a:endParaRPr lang="en-US" sz="4000" b="1" dirty="0">
              <a:solidFill>
                <a:schemeClr val="tx1"/>
              </a:solidFill>
              <a:latin typeface="+mn-lt"/>
            </a:endParaRPr>
          </a:p>
        </p:txBody>
      </p:sp>
      <p:sp>
        <p:nvSpPr>
          <p:cNvPr id="3" name="Text Placeholder 2"/>
          <p:cNvSpPr>
            <a:spLocks noGrp="1"/>
          </p:cNvSpPr>
          <p:nvPr>
            <p:ph type="body" sz="half" idx="1"/>
          </p:nvPr>
        </p:nvSpPr>
        <p:spPr>
          <a:xfrm>
            <a:off x="685800" y="2292351"/>
            <a:ext cx="2971800" cy="5835651"/>
          </a:xfrm>
        </p:spPr>
        <p:txBody>
          <a:bodyPr/>
          <a:lstStyle/>
          <a:p>
            <a:pPr marL="0" indent="0">
              <a:buNone/>
            </a:pPr>
            <a:r>
              <a:rPr lang="en-US" sz="3200" dirty="0" smtClean="0"/>
              <a:t>Learning to ask questions in such a way that assists individuals and groups  to recognize strengths and successes. </a:t>
            </a:r>
            <a:endParaRPr lang="en-US" sz="3200" dirty="0"/>
          </a:p>
        </p:txBody>
      </p:sp>
      <p:sp>
        <p:nvSpPr>
          <p:cNvPr id="5" name="Content Placeholder 4"/>
          <p:cNvSpPr>
            <a:spLocks noGrp="1"/>
          </p:cNvSpPr>
          <p:nvPr>
            <p:ph sz="quarter" idx="3"/>
          </p:nvPr>
        </p:nvSpPr>
        <p:spPr>
          <a:xfrm>
            <a:off x="3829050" y="7112001"/>
            <a:ext cx="3028950" cy="2840567"/>
          </a:xfrm>
        </p:spPr>
        <p:txBody>
          <a:bodyPr>
            <a:normAutofit/>
          </a:bodyPr>
          <a:lstStyle/>
          <a:p>
            <a:pPr algn="ctr">
              <a:buNone/>
            </a:pPr>
            <a:r>
              <a:rPr lang="en-US" sz="5400" dirty="0" smtClean="0">
                <a:solidFill>
                  <a:schemeClr val="accent6"/>
                </a:solidFill>
              </a:rPr>
              <a:t>Success</a:t>
            </a:r>
            <a:endParaRPr lang="en-US" sz="2000" dirty="0">
              <a:solidFill>
                <a:schemeClr val="accent6"/>
              </a:solidFill>
            </a:endParaRPr>
          </a:p>
        </p:txBody>
      </p:sp>
      <p:pic>
        <p:nvPicPr>
          <p:cNvPr id="1026" name="Picture 2" descr="C:\Users\jas\AppData\Local\Microsoft\Windows\Temporary Internet Files\Content.IE5\7JNK2RIX\MC900047874[1].wmf"/>
          <p:cNvPicPr>
            <a:picLocks noChangeAspect="1" noChangeArrowheads="1"/>
          </p:cNvPicPr>
          <p:nvPr/>
        </p:nvPicPr>
        <p:blipFill>
          <a:blip r:embed="rId3" cstate="print"/>
          <a:srcRect/>
          <a:stretch>
            <a:fillRect/>
          </a:stretch>
        </p:blipFill>
        <p:spPr bwMode="auto">
          <a:xfrm>
            <a:off x="4191000" y="1905000"/>
            <a:ext cx="2171700" cy="2282343"/>
          </a:xfrm>
          <a:prstGeom prst="rect">
            <a:avLst/>
          </a:prstGeom>
          <a:noFill/>
        </p:spPr>
      </p:pic>
      <p:pic>
        <p:nvPicPr>
          <p:cNvPr id="1027" name="Picture 3" descr="C:\Program Files\Microsoft Office\MEDIA\CAGCAT10\j0299171.wmf"/>
          <p:cNvPicPr>
            <a:picLocks noChangeAspect="1" noChangeArrowheads="1"/>
          </p:cNvPicPr>
          <p:nvPr/>
        </p:nvPicPr>
        <p:blipFill>
          <a:blip r:embed="rId4" cstate="print"/>
          <a:srcRect/>
          <a:stretch>
            <a:fillRect/>
          </a:stretch>
        </p:blipFill>
        <p:spPr bwMode="auto">
          <a:xfrm>
            <a:off x="4419600" y="4267200"/>
            <a:ext cx="1657350" cy="2412797"/>
          </a:xfrm>
          <a:prstGeom prst="rect">
            <a:avLst/>
          </a:prstGeom>
          <a:noFill/>
        </p:spPr>
      </p:pic>
      <p:sp>
        <p:nvSpPr>
          <p:cNvPr id="8" name="Slide Number Placeholder 7"/>
          <p:cNvSpPr>
            <a:spLocks noGrp="1"/>
          </p:cNvSpPr>
          <p:nvPr>
            <p:ph type="sldNum" sz="quarter" idx="12"/>
          </p:nvPr>
        </p:nvSpPr>
        <p:spPr/>
        <p:txBody>
          <a:bodyPr/>
          <a:lstStyle/>
          <a:p>
            <a:pPr>
              <a:defRPr/>
            </a:pPr>
            <a:fld id="{742AE3EF-1168-41F2-8F24-57F7F359F69C}" type="slidenum">
              <a:rPr lang="en-US" altLang="en-US" smtClean="0"/>
              <a:pPr>
                <a:defRPr/>
              </a:pPr>
              <a:t>12</a:t>
            </a:fld>
            <a:endParaRPr lang="en-US" alt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975105"/>
            <a:ext cx="6172200" cy="6864095"/>
          </a:xfrm>
        </p:spPr>
        <p:txBody>
          <a:bodyPr>
            <a:normAutofit/>
          </a:bodyPr>
          <a:lstStyle/>
          <a:p>
            <a:endParaRPr lang="en-US" dirty="0" smtClean="0"/>
          </a:p>
          <a:p>
            <a:endParaRPr lang="en-US" sz="4400" dirty="0" smtClean="0"/>
          </a:p>
          <a:p>
            <a:r>
              <a:rPr lang="en-US" sz="4400" dirty="0" smtClean="0"/>
              <a:t>Miracle</a:t>
            </a:r>
          </a:p>
          <a:p>
            <a:endParaRPr lang="en-US" sz="4400" dirty="0" smtClean="0"/>
          </a:p>
          <a:p>
            <a:r>
              <a:rPr lang="en-US" sz="4400" dirty="0" smtClean="0"/>
              <a:t>Past Successes</a:t>
            </a:r>
          </a:p>
          <a:p>
            <a:endParaRPr lang="en-US" sz="4400" dirty="0" smtClean="0"/>
          </a:p>
          <a:p>
            <a:r>
              <a:rPr lang="en-US" sz="4400" dirty="0" smtClean="0"/>
              <a:t>Scaling/Follow-Up </a:t>
            </a:r>
          </a:p>
          <a:p>
            <a:endParaRPr lang="en-US" sz="4400" dirty="0" smtClean="0"/>
          </a:p>
          <a:p>
            <a:endParaRPr lang="en-US" sz="4400" dirty="0" smtClean="0"/>
          </a:p>
          <a:p>
            <a:endParaRPr lang="en-US" sz="4400" dirty="0" smtClean="0"/>
          </a:p>
          <a:p>
            <a:endParaRPr lang="en-US" sz="4400" dirty="0" smtClean="0"/>
          </a:p>
          <a:p>
            <a:endParaRPr lang="en-US" dirty="0" smtClean="0"/>
          </a:p>
          <a:p>
            <a:endParaRPr lang="en-US" dirty="0" smtClean="0"/>
          </a:p>
          <a:p>
            <a:endParaRPr lang="en-US" dirty="0" smtClean="0"/>
          </a:p>
        </p:txBody>
      </p:sp>
      <p:sp>
        <p:nvSpPr>
          <p:cNvPr id="3" name="Title 2"/>
          <p:cNvSpPr>
            <a:spLocks noGrp="1"/>
          </p:cNvSpPr>
          <p:nvPr>
            <p:ph type="title"/>
          </p:nvPr>
        </p:nvSpPr>
        <p:spPr>
          <a:xfrm>
            <a:off x="381000" y="366184"/>
            <a:ext cx="6134100" cy="2224616"/>
          </a:xfrm>
        </p:spPr>
        <p:txBody>
          <a:bodyPr>
            <a:normAutofit fontScale="90000"/>
          </a:bodyPr>
          <a:lstStyle/>
          <a:p>
            <a:pPr algn="ctr"/>
            <a:r>
              <a:rPr lang="en-US" dirty="0" smtClean="0"/>
              <a:t>Types of Strength-Based, Solution-Focused Strategies/Questions We will Learn and Practice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975105"/>
            <a:ext cx="6172200" cy="6864095"/>
          </a:xfrm>
        </p:spPr>
        <p:txBody>
          <a:bodyPr>
            <a:normAutofit fontScale="92500" lnSpcReduction="20000"/>
          </a:bodyPr>
          <a:lstStyle/>
          <a:p>
            <a:endParaRPr lang="en-US" dirty="0" smtClean="0"/>
          </a:p>
          <a:p>
            <a:r>
              <a:rPr lang="en-US" sz="3600" b="1" dirty="0" smtClean="0"/>
              <a:t>Explain</a:t>
            </a:r>
            <a:r>
              <a:rPr lang="en-US" sz="3600" dirty="0" smtClean="0"/>
              <a:t>  - What is the technique, how will it help me and staff.</a:t>
            </a:r>
          </a:p>
          <a:p>
            <a:endParaRPr lang="en-US" sz="2600" dirty="0" smtClean="0"/>
          </a:p>
          <a:p>
            <a:r>
              <a:rPr lang="en-US" sz="3600" b="1" dirty="0" smtClean="0"/>
              <a:t>Demonstrate</a:t>
            </a:r>
            <a:r>
              <a:rPr lang="en-US" sz="3600" dirty="0" smtClean="0"/>
              <a:t> – How do I do it?</a:t>
            </a:r>
          </a:p>
          <a:p>
            <a:endParaRPr lang="en-US" sz="2200" dirty="0" smtClean="0"/>
          </a:p>
          <a:p>
            <a:r>
              <a:rPr lang="en-US" sz="3600" b="1" dirty="0" smtClean="0"/>
              <a:t>Practice</a:t>
            </a:r>
            <a:r>
              <a:rPr lang="en-US" sz="3600" dirty="0" smtClean="0"/>
              <a:t> – Let me try this. </a:t>
            </a:r>
          </a:p>
          <a:p>
            <a:endParaRPr lang="en-US" sz="2200" dirty="0" smtClean="0"/>
          </a:p>
          <a:p>
            <a:r>
              <a:rPr lang="en-US" sz="3600" b="1" dirty="0" smtClean="0"/>
              <a:t>Feedback</a:t>
            </a:r>
            <a:r>
              <a:rPr lang="en-US" sz="3600" dirty="0" smtClean="0"/>
              <a:t> – This is what I did right. This is what I can improve.  </a:t>
            </a:r>
          </a:p>
          <a:p>
            <a:endParaRPr lang="en-US" sz="2200" dirty="0" smtClean="0"/>
          </a:p>
          <a:p>
            <a:pPr algn="ctr"/>
            <a:r>
              <a:rPr lang="en-US" sz="3600" b="1" dirty="0" smtClean="0"/>
              <a:t>Follow-up</a:t>
            </a:r>
            <a:r>
              <a:rPr lang="en-US" sz="3600" dirty="0" smtClean="0"/>
              <a:t> -Practice again at the agency – It’s up to you!</a:t>
            </a:r>
            <a:endParaRPr lang="en-US" dirty="0"/>
          </a:p>
        </p:txBody>
      </p:sp>
      <p:sp>
        <p:nvSpPr>
          <p:cNvPr id="3" name="Title 2"/>
          <p:cNvSpPr>
            <a:spLocks noGrp="1"/>
          </p:cNvSpPr>
          <p:nvPr>
            <p:ph type="title"/>
          </p:nvPr>
        </p:nvSpPr>
        <p:spPr/>
        <p:txBody>
          <a:bodyPr>
            <a:noAutofit/>
          </a:bodyPr>
          <a:lstStyle/>
          <a:p>
            <a:pPr algn="ctr"/>
            <a:r>
              <a:rPr lang="en-US" sz="3200" dirty="0" smtClean="0"/>
              <a:t>How We Will Learn So We Can Incorporate Techniques Into Our Practice TOMORROW </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975105"/>
            <a:ext cx="6172200" cy="6711695"/>
          </a:xfrm>
        </p:spPr>
        <p:txBody>
          <a:bodyPr>
            <a:normAutofit/>
          </a:bodyPr>
          <a:lstStyle/>
          <a:p>
            <a:pPr>
              <a:buNone/>
            </a:pPr>
            <a:r>
              <a:rPr lang="en-US" sz="3200" b="1" dirty="0" smtClean="0"/>
              <a:t>The “Miracle Question</a:t>
            </a:r>
            <a:r>
              <a:rPr lang="en-US" sz="3200" dirty="0" smtClean="0"/>
              <a:t>” is the opening piece of the process of developing well-formed goals. It provides an opportunity to think about an unlimited range of possibilities for change. It begins to move the focus away from current and past problems and toward a more satisfactory future. </a:t>
            </a:r>
          </a:p>
          <a:p>
            <a:pPr>
              <a:buNone/>
            </a:pPr>
            <a:r>
              <a:rPr lang="en-US" dirty="0" smtClean="0"/>
              <a:t> </a:t>
            </a:r>
          </a:p>
          <a:p>
            <a:pPr>
              <a:buNone/>
            </a:pPr>
            <a:r>
              <a:rPr lang="en-US" dirty="0" smtClean="0"/>
              <a:t> </a:t>
            </a:r>
          </a:p>
        </p:txBody>
      </p:sp>
      <p:sp>
        <p:nvSpPr>
          <p:cNvPr id="3" name="Title 2"/>
          <p:cNvSpPr>
            <a:spLocks noGrp="1"/>
          </p:cNvSpPr>
          <p:nvPr>
            <p:ph type="title"/>
          </p:nvPr>
        </p:nvSpPr>
        <p:spPr>
          <a:xfrm>
            <a:off x="381000" y="0"/>
            <a:ext cx="6172200" cy="1524000"/>
          </a:xfrm>
        </p:spPr>
        <p:txBody>
          <a:bodyPr/>
          <a:lstStyle/>
          <a:p>
            <a:pPr algn="ctr"/>
            <a:r>
              <a:rPr lang="en-US" dirty="0" smtClean="0"/>
              <a:t>Miracle Question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endParaRPr lang="en-US" sz="800" dirty="0" smtClean="0"/>
          </a:p>
          <a:p>
            <a:pPr>
              <a:buNone/>
            </a:pPr>
            <a:r>
              <a:rPr lang="en-US" sz="3200" dirty="0" smtClean="0"/>
              <a:t>It literally asks individuals/groups to disregard current challenges and for a moment, imagine what it would be like in a successful future. It creates a vivid image or vision of what things will be like when a problem is solved and develops hope that things can be improved. </a:t>
            </a:r>
          </a:p>
          <a:p>
            <a:endParaRPr lang="en-US" dirty="0"/>
          </a:p>
        </p:txBody>
      </p:sp>
      <p:sp>
        <p:nvSpPr>
          <p:cNvPr id="3" name="Title 2"/>
          <p:cNvSpPr>
            <a:spLocks noGrp="1"/>
          </p:cNvSpPr>
          <p:nvPr>
            <p:ph type="title"/>
          </p:nvPr>
        </p:nvSpPr>
        <p:spPr/>
        <p:txBody>
          <a:bodyPr/>
          <a:lstStyle/>
          <a:p>
            <a:pPr algn="ctr"/>
            <a:r>
              <a:rPr lang="en-US" dirty="0" smtClean="0"/>
              <a:t>Miracle Question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975105"/>
            <a:ext cx="6172200" cy="6711695"/>
          </a:xfrm>
        </p:spPr>
        <p:txBody>
          <a:bodyPr>
            <a:normAutofit/>
          </a:bodyPr>
          <a:lstStyle/>
          <a:p>
            <a:pPr>
              <a:buNone/>
            </a:pPr>
            <a:r>
              <a:rPr lang="en-US" b="1" dirty="0" smtClean="0"/>
              <a:t> </a:t>
            </a:r>
            <a:endParaRPr lang="en-US" dirty="0" smtClean="0"/>
          </a:p>
          <a:p>
            <a:pPr>
              <a:buNone/>
            </a:pPr>
            <a:r>
              <a:rPr lang="en-US" sz="3600" dirty="0" smtClean="0"/>
              <a:t>If individuals/groups can visualize and even begin to see the solution to the problem;</a:t>
            </a:r>
          </a:p>
          <a:p>
            <a:pPr>
              <a:buNone/>
            </a:pPr>
            <a:endParaRPr lang="en-US" sz="3600" dirty="0" smtClean="0"/>
          </a:p>
          <a:p>
            <a:pPr>
              <a:buNone/>
            </a:pPr>
            <a:r>
              <a:rPr lang="en-US" sz="3600" dirty="0" smtClean="0"/>
              <a:t>If they have any hope; and</a:t>
            </a:r>
          </a:p>
          <a:p>
            <a:pPr>
              <a:buNone/>
            </a:pPr>
            <a:r>
              <a:rPr lang="en-US" sz="3600" dirty="0" smtClean="0"/>
              <a:t> </a:t>
            </a:r>
          </a:p>
          <a:p>
            <a:pPr>
              <a:buNone/>
            </a:pPr>
            <a:r>
              <a:rPr lang="en-US" sz="3600" dirty="0" smtClean="0"/>
              <a:t>If they want an improved situation.</a:t>
            </a:r>
          </a:p>
          <a:p>
            <a:endParaRPr lang="en-US" dirty="0"/>
          </a:p>
        </p:txBody>
      </p:sp>
      <p:sp>
        <p:nvSpPr>
          <p:cNvPr id="3" name="Title 2"/>
          <p:cNvSpPr>
            <a:spLocks noGrp="1"/>
          </p:cNvSpPr>
          <p:nvPr>
            <p:ph type="title"/>
          </p:nvPr>
        </p:nvSpPr>
        <p:spPr/>
        <p:txBody>
          <a:bodyPr/>
          <a:lstStyle/>
          <a:p>
            <a:pPr algn="ctr"/>
            <a:r>
              <a:rPr lang="en-US" dirty="0" smtClean="0"/>
              <a:t>What You May Learn by Using this Technique: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975105"/>
            <a:ext cx="6172200" cy="6787895"/>
          </a:xfrm>
        </p:spPr>
        <p:txBody>
          <a:bodyPr>
            <a:normAutofit/>
          </a:bodyPr>
          <a:lstStyle/>
          <a:p>
            <a:pPr>
              <a:buNone/>
            </a:pPr>
            <a:endParaRPr lang="en-US" sz="3600" dirty="0" smtClean="0"/>
          </a:p>
          <a:p>
            <a:pPr>
              <a:buNone/>
            </a:pPr>
            <a:r>
              <a:rPr lang="en-US" sz="3600" dirty="0" smtClean="0"/>
              <a:t> ”Now, I want to ask you a question. Suppose that while you are sleeping tonight and the entire house is quiet, a miracle happens. The miracle is that DPW decreased the paperwork requirements for agencies.” </a:t>
            </a:r>
          </a:p>
          <a:p>
            <a:pPr>
              <a:buNone/>
            </a:pPr>
            <a:endParaRPr lang="en-US" dirty="0" smtClean="0"/>
          </a:p>
        </p:txBody>
      </p:sp>
      <p:sp>
        <p:nvSpPr>
          <p:cNvPr id="3" name="Title 2"/>
          <p:cNvSpPr>
            <a:spLocks noGrp="1"/>
          </p:cNvSpPr>
          <p:nvPr>
            <p:ph type="title"/>
          </p:nvPr>
        </p:nvSpPr>
        <p:spPr/>
        <p:txBody>
          <a:bodyPr/>
          <a:lstStyle/>
          <a:p>
            <a:pPr algn="ctr"/>
            <a:r>
              <a:rPr lang="en-US" dirty="0" smtClean="0"/>
              <a:t>Example </a:t>
            </a:r>
            <a:br>
              <a:rPr lang="en-US" dirty="0" smtClean="0"/>
            </a:br>
            <a:r>
              <a:rPr lang="en-US" dirty="0" smtClean="0"/>
              <a:t>Miracle Question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 “However, because you are sleeping, you don’t know that the miracle has happened. So, when you wake up and go to work tomorrow morning, what will be different that will tell you that a miracle has happened and the paper work requirements have been decreased by half?” </a:t>
            </a:r>
          </a:p>
          <a:p>
            <a:pPr>
              <a:buNone/>
            </a:pPr>
            <a:r>
              <a:rPr lang="en-US" dirty="0" smtClean="0"/>
              <a:t>                </a:t>
            </a:r>
            <a:r>
              <a:rPr lang="en-US" sz="2000" dirty="0" smtClean="0"/>
              <a:t> (adapted from de </a:t>
            </a:r>
            <a:r>
              <a:rPr lang="en-US" sz="2000" dirty="0" err="1" smtClean="0"/>
              <a:t>Shazer</a:t>
            </a:r>
            <a:r>
              <a:rPr lang="en-US" sz="2000" dirty="0" smtClean="0"/>
              <a:t>, 1988) </a:t>
            </a:r>
            <a:endParaRPr lang="en-US" sz="2000" dirty="0"/>
          </a:p>
        </p:txBody>
      </p:sp>
      <p:sp>
        <p:nvSpPr>
          <p:cNvPr id="3" name="Title 2"/>
          <p:cNvSpPr>
            <a:spLocks noGrp="1"/>
          </p:cNvSpPr>
          <p:nvPr>
            <p:ph type="title"/>
          </p:nvPr>
        </p:nvSpPr>
        <p:spPr/>
        <p:txBody>
          <a:bodyPr/>
          <a:lstStyle/>
          <a:p>
            <a:pPr algn="ctr"/>
            <a:r>
              <a:rPr lang="en-US" dirty="0" smtClean="0"/>
              <a:t>Example </a:t>
            </a:r>
            <a:br>
              <a:rPr lang="en-US" dirty="0" smtClean="0"/>
            </a:br>
            <a:r>
              <a:rPr lang="en-US" dirty="0" smtClean="0"/>
              <a:t>Miracle Question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1"/>
            <a:ext cx="6172200" cy="6781800"/>
          </a:xfrm>
        </p:spPr>
        <p:txBody>
          <a:bodyPr>
            <a:normAutofit/>
          </a:bodyPr>
          <a:lstStyle/>
          <a:p>
            <a:pPr>
              <a:buNone/>
            </a:pPr>
            <a:r>
              <a:rPr lang="en-US" sz="3600" dirty="0" smtClean="0"/>
              <a:t>Imagine </a:t>
            </a:r>
            <a:r>
              <a:rPr lang="en-US" sz="3600" b="1" dirty="0" smtClean="0"/>
              <a:t>IF</a:t>
            </a:r>
            <a:r>
              <a:rPr lang="en-US" sz="3600" dirty="0" smtClean="0"/>
              <a:t>…overnight something happen to all the staff at the agency… </a:t>
            </a:r>
          </a:p>
          <a:p>
            <a:endParaRPr lang="en-US" sz="2000" dirty="0" smtClean="0"/>
          </a:p>
          <a:p>
            <a:pPr>
              <a:buNone/>
            </a:pPr>
            <a:endParaRPr lang="en-US" sz="3600" b="1" dirty="0" smtClean="0"/>
          </a:p>
          <a:p>
            <a:pPr>
              <a:buNone/>
            </a:pPr>
            <a:r>
              <a:rPr lang="en-US" sz="3600" b="1" dirty="0" smtClean="0"/>
              <a:t>Then</a:t>
            </a:r>
            <a:r>
              <a:rPr lang="en-US" sz="3600" dirty="0" smtClean="0"/>
              <a:t>…you woke up and came to work the next day and everyone was cooperative and wanting to find solutions together to resolve any agency challenges.</a:t>
            </a:r>
          </a:p>
          <a:p>
            <a:pPr>
              <a:buNone/>
            </a:pPr>
            <a:endParaRPr lang="en-US" sz="1600" dirty="0" smtClean="0"/>
          </a:p>
          <a:p>
            <a:pPr>
              <a:buNone/>
            </a:pPr>
            <a:endParaRPr lang="en-US" dirty="0" smtClean="0"/>
          </a:p>
          <a:p>
            <a:pPr>
              <a:buNone/>
            </a:pPr>
            <a:endParaRPr lang="en-US" dirty="0" smtClean="0"/>
          </a:p>
        </p:txBody>
      </p:sp>
      <p:sp>
        <p:nvSpPr>
          <p:cNvPr id="3" name="Title 2"/>
          <p:cNvSpPr>
            <a:spLocks noGrp="1"/>
          </p:cNvSpPr>
          <p:nvPr>
            <p:ph type="title"/>
          </p:nvPr>
        </p:nvSpPr>
        <p:spPr/>
        <p:txBody>
          <a:bodyPr/>
          <a:lstStyle/>
          <a:p>
            <a:pPr algn="ctr"/>
            <a:r>
              <a:rPr lang="en-US" dirty="0" smtClean="0">
                <a:solidFill>
                  <a:srgbClr val="0070C0"/>
                </a:solidFill>
              </a:rPr>
              <a:t>Miracle Question</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975105"/>
            <a:ext cx="6172200" cy="6711695"/>
          </a:xfrm>
        </p:spPr>
        <p:txBody>
          <a:bodyPr>
            <a:normAutofit fontScale="85000" lnSpcReduction="20000"/>
          </a:bodyPr>
          <a:lstStyle/>
          <a:p>
            <a:pPr>
              <a:buNone/>
            </a:pPr>
            <a:r>
              <a:rPr lang="en-US" dirty="0" smtClean="0"/>
              <a:t> </a:t>
            </a:r>
            <a:r>
              <a:rPr lang="en-US" b="1" dirty="0" smtClean="0"/>
              <a:t>Key possible follow-up questions:    </a:t>
            </a:r>
            <a:endParaRPr lang="en-US" dirty="0" smtClean="0"/>
          </a:p>
          <a:p>
            <a:pPr lvl="0"/>
            <a:endParaRPr lang="en-US" dirty="0" smtClean="0"/>
          </a:p>
          <a:p>
            <a:pPr lvl="0"/>
            <a:r>
              <a:rPr lang="en-US" dirty="0" smtClean="0"/>
              <a:t>If the miracle happened, what will be the first change you will notice? </a:t>
            </a:r>
          </a:p>
          <a:p>
            <a:pPr lvl="0"/>
            <a:endParaRPr lang="en-US" dirty="0" smtClean="0"/>
          </a:p>
          <a:p>
            <a:pPr lvl="0"/>
            <a:r>
              <a:rPr lang="en-US" dirty="0" smtClean="0"/>
              <a:t>If it occurred, what would you notice different around the agency?</a:t>
            </a:r>
          </a:p>
          <a:p>
            <a:endParaRPr lang="en-US" dirty="0" smtClean="0"/>
          </a:p>
          <a:p>
            <a:r>
              <a:rPr lang="en-US" dirty="0" smtClean="0"/>
              <a:t>What desired future state would like for your agency? </a:t>
            </a:r>
          </a:p>
          <a:p>
            <a:pPr lvl="0"/>
            <a:endParaRPr lang="en-US" dirty="0" smtClean="0"/>
          </a:p>
          <a:p>
            <a:pPr lvl="0"/>
            <a:r>
              <a:rPr lang="en-US" dirty="0" smtClean="0"/>
              <a:t>How would this miracle improve the services you provide to children and families?  </a:t>
            </a:r>
          </a:p>
          <a:p>
            <a:pPr lvl="0"/>
            <a:endParaRPr lang="en-US" dirty="0" smtClean="0"/>
          </a:p>
          <a:p>
            <a:pPr lvl="0"/>
            <a:r>
              <a:rPr lang="en-US" dirty="0" smtClean="0"/>
              <a:t>What would clients notice is different?</a:t>
            </a:r>
          </a:p>
          <a:p>
            <a:pPr lvl="0">
              <a:buNone/>
            </a:pPr>
            <a:endParaRPr lang="en-US" dirty="0" smtClean="0"/>
          </a:p>
          <a:p>
            <a:pPr lvl="0"/>
            <a:r>
              <a:rPr lang="en-US" dirty="0" smtClean="0"/>
              <a:t>Would you be willing to work with your team to make part of this miracle come true?  </a:t>
            </a:r>
          </a:p>
        </p:txBody>
      </p:sp>
      <p:sp>
        <p:nvSpPr>
          <p:cNvPr id="3" name="Title 2"/>
          <p:cNvSpPr>
            <a:spLocks noGrp="1"/>
          </p:cNvSpPr>
          <p:nvPr>
            <p:ph type="title"/>
          </p:nvPr>
        </p:nvSpPr>
        <p:spPr/>
        <p:txBody>
          <a:bodyPr/>
          <a:lstStyle/>
          <a:p>
            <a:pPr algn="ctr"/>
            <a:r>
              <a:rPr lang="en-US" dirty="0" smtClean="0"/>
              <a:t>Miracle Question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endParaRPr lang="en-US" dirty="0" smtClean="0"/>
          </a:p>
          <a:p>
            <a:pPr>
              <a:buNone/>
            </a:pPr>
            <a:r>
              <a:rPr lang="en-US" sz="3200" dirty="0" smtClean="0"/>
              <a:t>On a flip chart sheet, each table group complete the following:</a:t>
            </a:r>
          </a:p>
          <a:p>
            <a:endParaRPr lang="en-US" sz="3200" dirty="0" smtClean="0"/>
          </a:p>
          <a:p>
            <a:pPr marL="624078" lvl="1" indent="-514350">
              <a:spcBef>
                <a:spcPts val="400"/>
              </a:spcBef>
              <a:buSzPct val="68000"/>
              <a:buFont typeface="+mj-lt"/>
              <a:buAutoNum type="arabicPeriod"/>
            </a:pPr>
            <a:r>
              <a:rPr lang="en-US" sz="3300" dirty="0" smtClean="0"/>
              <a:t>Think of the desired future state you would like for your agency. </a:t>
            </a:r>
          </a:p>
          <a:p>
            <a:pPr marL="624078" lvl="1" indent="-514350">
              <a:spcBef>
                <a:spcPts val="400"/>
              </a:spcBef>
              <a:buSzPct val="68000"/>
              <a:buFont typeface="+mj-lt"/>
              <a:buAutoNum type="arabicPeriod"/>
            </a:pPr>
            <a:endParaRPr lang="en-US" sz="3200" dirty="0" smtClean="0"/>
          </a:p>
          <a:p>
            <a:pPr marL="624078" lvl="1" indent="-514350">
              <a:spcBef>
                <a:spcPts val="400"/>
              </a:spcBef>
              <a:buSzPct val="68000"/>
              <a:buFont typeface="+mj-lt"/>
              <a:buAutoNum type="arabicPeriod"/>
            </a:pPr>
            <a:r>
              <a:rPr lang="en-US" sz="3200" dirty="0" smtClean="0"/>
              <a:t>Develop 1 miracle question that you could use with your management team to assist them to envision the end state. </a:t>
            </a:r>
          </a:p>
          <a:p>
            <a:pPr marL="624078" lvl="1" indent="-514350">
              <a:spcBef>
                <a:spcPts val="400"/>
              </a:spcBef>
              <a:buSzPct val="68000"/>
              <a:buFont typeface="+mj-lt"/>
              <a:buAutoNum type="arabicPeriod"/>
            </a:pPr>
            <a:endParaRPr lang="en-US" sz="3200" dirty="0" smtClean="0"/>
          </a:p>
          <a:p>
            <a:pPr marL="624078" lvl="1" indent="-514350">
              <a:spcBef>
                <a:spcPts val="400"/>
              </a:spcBef>
              <a:buSzPct val="68000"/>
              <a:buFont typeface="+mj-lt"/>
              <a:buAutoNum type="arabicPeriod"/>
            </a:pPr>
            <a:r>
              <a:rPr lang="en-US" sz="3200" dirty="0" smtClean="0"/>
              <a:t>Write at least 2 possible follow-up questions. </a:t>
            </a:r>
          </a:p>
          <a:p>
            <a:pPr marL="624078" indent="-514350">
              <a:buFont typeface="+mj-lt"/>
              <a:buAutoNum type="arabicPeriod"/>
            </a:pPr>
            <a:endParaRPr lang="en-US" dirty="0" smtClean="0"/>
          </a:p>
        </p:txBody>
      </p:sp>
      <p:sp>
        <p:nvSpPr>
          <p:cNvPr id="3" name="Title 2"/>
          <p:cNvSpPr>
            <a:spLocks noGrp="1"/>
          </p:cNvSpPr>
          <p:nvPr>
            <p:ph type="title"/>
          </p:nvPr>
        </p:nvSpPr>
        <p:spPr/>
        <p:txBody>
          <a:bodyPr/>
          <a:lstStyle/>
          <a:p>
            <a:pPr algn="ctr"/>
            <a:r>
              <a:rPr lang="en-US" dirty="0" smtClean="0"/>
              <a:t>Miracle Question </a:t>
            </a:r>
            <a:br>
              <a:rPr lang="en-US" dirty="0" smtClean="0"/>
            </a:br>
            <a:r>
              <a:rPr lang="en-US" dirty="0" smtClean="0"/>
              <a:t>Skill Practice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975105"/>
            <a:ext cx="6172200" cy="6787895"/>
          </a:xfrm>
        </p:spPr>
        <p:txBody>
          <a:bodyPr>
            <a:normAutofit fontScale="92500" lnSpcReduction="20000"/>
          </a:bodyPr>
          <a:lstStyle/>
          <a:p>
            <a:pPr>
              <a:buNone/>
            </a:pPr>
            <a:r>
              <a:rPr lang="en-US" dirty="0" smtClean="0"/>
              <a:t> </a:t>
            </a:r>
            <a:r>
              <a:rPr lang="en-US" sz="3500" dirty="0" smtClean="0"/>
              <a:t>By focusing on past successes, you can learn when things were functioning well.</a:t>
            </a:r>
          </a:p>
          <a:p>
            <a:pPr>
              <a:buNone/>
            </a:pPr>
            <a:endParaRPr lang="en-US" sz="1600" dirty="0" smtClean="0"/>
          </a:p>
          <a:p>
            <a:pPr>
              <a:buNone/>
            </a:pPr>
            <a:r>
              <a:rPr lang="en-US" sz="3500" dirty="0" smtClean="0"/>
              <a:t>The goal is to help individuals and groups draw on their successes so they can use those successes upon which to build. </a:t>
            </a:r>
          </a:p>
          <a:p>
            <a:pPr>
              <a:buNone/>
            </a:pPr>
            <a:r>
              <a:rPr lang="en-US" sz="1600" dirty="0" smtClean="0"/>
              <a:t> </a:t>
            </a:r>
          </a:p>
          <a:p>
            <a:pPr>
              <a:buNone/>
            </a:pPr>
            <a:r>
              <a:rPr lang="en-US" sz="3500" dirty="0" smtClean="0"/>
              <a:t>It is empowering for individuals and groups to realize that there was/are times when success is experienced.  </a:t>
            </a:r>
          </a:p>
        </p:txBody>
      </p:sp>
      <p:sp>
        <p:nvSpPr>
          <p:cNvPr id="3" name="Title 2"/>
          <p:cNvSpPr>
            <a:spLocks noGrp="1"/>
          </p:cNvSpPr>
          <p:nvPr>
            <p:ph type="title"/>
          </p:nvPr>
        </p:nvSpPr>
        <p:spPr/>
        <p:txBody>
          <a:bodyPr/>
          <a:lstStyle/>
          <a:p>
            <a:pPr algn="ctr"/>
            <a:r>
              <a:rPr lang="en-US" dirty="0" smtClean="0"/>
              <a:t>Past Successes Questions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Was there a time when the agency was required to implement a new practice and did so successfully?</a:t>
            </a:r>
          </a:p>
          <a:p>
            <a:pPr>
              <a:buNone/>
            </a:pPr>
            <a:r>
              <a:rPr lang="en-US" dirty="0" smtClean="0"/>
              <a:t> </a:t>
            </a:r>
          </a:p>
          <a:p>
            <a:pPr>
              <a:buNone/>
            </a:pPr>
            <a:r>
              <a:rPr lang="en-US" b="1" dirty="0" smtClean="0"/>
              <a:t>Key possible follow-up questions:    </a:t>
            </a:r>
            <a:endParaRPr lang="en-US" dirty="0" smtClean="0"/>
          </a:p>
          <a:p>
            <a:pPr>
              <a:buNone/>
            </a:pPr>
            <a:r>
              <a:rPr lang="en-US" dirty="0" smtClean="0"/>
              <a:t> </a:t>
            </a:r>
          </a:p>
          <a:p>
            <a:r>
              <a:rPr lang="en-US" dirty="0" smtClean="0"/>
              <a:t>What was the key to the success?</a:t>
            </a:r>
          </a:p>
          <a:p>
            <a:r>
              <a:rPr lang="en-US" dirty="0" smtClean="0"/>
              <a:t>What existing resources were used to be successful?  </a:t>
            </a:r>
          </a:p>
          <a:p>
            <a:r>
              <a:rPr lang="en-US" dirty="0" smtClean="0"/>
              <a:t>What do you think the agency would need to be successful with implementing a new program?</a:t>
            </a:r>
          </a:p>
          <a:p>
            <a:pPr>
              <a:buNone/>
            </a:pPr>
            <a:r>
              <a:rPr lang="en-US" dirty="0" smtClean="0"/>
              <a:t> </a:t>
            </a:r>
          </a:p>
        </p:txBody>
      </p:sp>
      <p:sp>
        <p:nvSpPr>
          <p:cNvPr id="3" name="Title 2"/>
          <p:cNvSpPr>
            <a:spLocks noGrp="1"/>
          </p:cNvSpPr>
          <p:nvPr>
            <p:ph type="title"/>
          </p:nvPr>
        </p:nvSpPr>
        <p:spPr/>
        <p:txBody>
          <a:bodyPr>
            <a:noAutofit/>
          </a:bodyPr>
          <a:lstStyle/>
          <a:p>
            <a:pPr algn="ctr"/>
            <a:r>
              <a:rPr lang="en-US" sz="4000" dirty="0" smtClean="0"/>
              <a:t>Past Successes Question</a:t>
            </a:r>
            <a:endParaRPr lang="en-US" sz="4000" b="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sz="3600" dirty="0" smtClean="0"/>
              <a:t>The strengths, resources, and supports that can lead to success. </a:t>
            </a:r>
          </a:p>
          <a:p>
            <a:pPr>
              <a:buNone/>
            </a:pPr>
            <a:endParaRPr lang="en-US" sz="3600" dirty="0" smtClean="0"/>
          </a:p>
          <a:p>
            <a:pPr>
              <a:buNone/>
            </a:pPr>
            <a:r>
              <a:rPr lang="en-US" sz="3600" dirty="0" smtClean="0"/>
              <a:t>Those strengths, resources and supports that can be transferred and used again.  </a:t>
            </a:r>
          </a:p>
          <a:p>
            <a:pPr>
              <a:buNone/>
            </a:pPr>
            <a:endParaRPr lang="en-US" sz="3600" dirty="0" smtClean="0"/>
          </a:p>
          <a:p>
            <a:pPr>
              <a:buNone/>
            </a:pPr>
            <a:r>
              <a:rPr lang="en-US" sz="3600" dirty="0" smtClean="0"/>
              <a:t>Both you and staff will learn about what may work to improve a situation.  </a:t>
            </a:r>
          </a:p>
        </p:txBody>
      </p:sp>
      <p:sp>
        <p:nvSpPr>
          <p:cNvPr id="2" name="Title 1"/>
          <p:cNvSpPr>
            <a:spLocks noGrp="1"/>
          </p:cNvSpPr>
          <p:nvPr>
            <p:ph type="title"/>
          </p:nvPr>
        </p:nvSpPr>
        <p:spPr/>
        <p:txBody>
          <a:bodyPr>
            <a:normAutofit fontScale="90000"/>
          </a:bodyPr>
          <a:lstStyle/>
          <a:p>
            <a:pPr algn="ctr"/>
            <a:r>
              <a:rPr lang="en-US" dirty="0" smtClean="0"/>
              <a:t>What You May Learn by Using this Technique:</a:t>
            </a:r>
            <a:br>
              <a:rPr lang="en-US" dirty="0" smtClean="0"/>
            </a:b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pPr>
              <a:buNone/>
            </a:pPr>
            <a:r>
              <a:rPr lang="en-US" sz="3200" dirty="0" smtClean="0"/>
              <a:t>On a flip chart sheet, each table group complete the following:</a:t>
            </a:r>
          </a:p>
          <a:p>
            <a:endParaRPr lang="en-US" sz="3200" dirty="0" smtClean="0"/>
          </a:p>
          <a:p>
            <a:pPr marL="624078" indent="-514350">
              <a:buFont typeface="+mj-lt"/>
              <a:buAutoNum type="arabicPeriod"/>
            </a:pPr>
            <a:r>
              <a:rPr lang="en-US" sz="3200" dirty="0" smtClean="0"/>
              <a:t>Develop 1 Past Successes Question that you could use with your management team.</a:t>
            </a:r>
          </a:p>
          <a:p>
            <a:pPr marL="624078" indent="-514350">
              <a:buFont typeface="+mj-lt"/>
              <a:buAutoNum type="arabicPeriod"/>
            </a:pPr>
            <a:endParaRPr lang="en-US" sz="3200" dirty="0" smtClean="0"/>
          </a:p>
          <a:p>
            <a:pPr marL="624078" indent="-514350">
              <a:buFont typeface="+mj-lt"/>
              <a:buAutoNum type="arabicPeriod"/>
            </a:pPr>
            <a:r>
              <a:rPr lang="en-US" sz="3200" dirty="0" smtClean="0"/>
              <a:t>Write at least 2 possible follow-up questions. </a:t>
            </a:r>
          </a:p>
          <a:p>
            <a:pPr marL="624078" indent="-514350">
              <a:buFont typeface="+mj-lt"/>
              <a:buAutoNum type="arabicPeriod"/>
            </a:pPr>
            <a:endParaRPr lang="en-US" dirty="0" smtClean="0"/>
          </a:p>
        </p:txBody>
      </p:sp>
      <p:sp>
        <p:nvSpPr>
          <p:cNvPr id="3" name="Title 2"/>
          <p:cNvSpPr>
            <a:spLocks noGrp="1"/>
          </p:cNvSpPr>
          <p:nvPr>
            <p:ph type="title"/>
          </p:nvPr>
        </p:nvSpPr>
        <p:spPr/>
        <p:txBody>
          <a:bodyPr/>
          <a:lstStyle/>
          <a:p>
            <a:pPr algn="ctr"/>
            <a:r>
              <a:rPr lang="en-US" dirty="0" smtClean="0"/>
              <a:t>Past Successes </a:t>
            </a:r>
            <a:br>
              <a:rPr lang="en-US" dirty="0" smtClean="0"/>
            </a:br>
            <a:r>
              <a:rPr lang="en-US" dirty="0" smtClean="0"/>
              <a:t>Skill Practice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752601"/>
            <a:ext cx="6134100" cy="7391400"/>
          </a:xfrm>
        </p:spPr>
        <p:txBody>
          <a:bodyPr>
            <a:normAutofit/>
          </a:bodyPr>
          <a:lstStyle/>
          <a:p>
            <a:endParaRPr lang="en-US" sz="3200" b="1" dirty="0" smtClean="0"/>
          </a:p>
          <a:p>
            <a:r>
              <a:rPr lang="en-US" sz="4000" dirty="0" smtClean="0"/>
              <a:t>Scaling Questions are a clever way to make complex features of a situation more concrete and accessible for both you and your staff.  </a:t>
            </a:r>
          </a:p>
          <a:p>
            <a:endParaRPr lang="en-US" sz="1200" dirty="0" smtClean="0"/>
          </a:p>
          <a:p>
            <a:pPr>
              <a:buNone/>
            </a:pPr>
            <a:r>
              <a:rPr lang="en-US" dirty="0" smtClean="0"/>
              <a:t> </a:t>
            </a:r>
          </a:p>
        </p:txBody>
      </p:sp>
      <p:sp>
        <p:nvSpPr>
          <p:cNvPr id="2" name="Title 1"/>
          <p:cNvSpPr>
            <a:spLocks noGrp="1"/>
          </p:cNvSpPr>
          <p:nvPr>
            <p:ph type="title"/>
          </p:nvPr>
        </p:nvSpPr>
        <p:spPr/>
        <p:txBody>
          <a:bodyPr/>
          <a:lstStyle/>
          <a:p>
            <a:pPr algn="ctr"/>
            <a:r>
              <a:rPr lang="en-US" dirty="0" smtClean="0"/>
              <a:t>Scaling Questions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4000" dirty="0" smtClean="0"/>
          </a:p>
          <a:p>
            <a:r>
              <a:rPr lang="en-US" sz="4000" dirty="0" smtClean="0"/>
              <a:t>Scaling Questions can be used to assess confidence, commitment, and optimism and  to prioritize problems. </a:t>
            </a:r>
          </a:p>
          <a:p>
            <a:endParaRPr lang="en-US" sz="1050" dirty="0" smtClean="0"/>
          </a:p>
          <a:p>
            <a:endParaRPr lang="en-US" dirty="0"/>
          </a:p>
        </p:txBody>
      </p:sp>
      <p:sp>
        <p:nvSpPr>
          <p:cNvPr id="3" name="Title 2"/>
          <p:cNvSpPr>
            <a:spLocks noGrp="1"/>
          </p:cNvSpPr>
          <p:nvPr>
            <p:ph type="title"/>
          </p:nvPr>
        </p:nvSpPr>
        <p:spPr/>
        <p:txBody>
          <a:bodyPr/>
          <a:lstStyle/>
          <a:p>
            <a:pPr algn="ctr"/>
            <a:r>
              <a:rPr lang="en-US" dirty="0" smtClean="0"/>
              <a:t>Scaling Questions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4000" dirty="0" smtClean="0"/>
          </a:p>
          <a:p>
            <a:r>
              <a:rPr lang="en-US" sz="4000" dirty="0" smtClean="0"/>
              <a:t>They can also be used over a period of time to assist you and staff in assessing the level of change that may have  or may not have occurred. </a:t>
            </a:r>
          </a:p>
          <a:p>
            <a:endParaRPr lang="en-US" dirty="0"/>
          </a:p>
        </p:txBody>
      </p:sp>
      <p:sp>
        <p:nvSpPr>
          <p:cNvPr id="3" name="Title 2"/>
          <p:cNvSpPr>
            <a:spLocks noGrp="1"/>
          </p:cNvSpPr>
          <p:nvPr>
            <p:ph type="title"/>
          </p:nvPr>
        </p:nvSpPr>
        <p:spPr/>
        <p:txBody>
          <a:bodyPr/>
          <a:lstStyle/>
          <a:p>
            <a:pPr algn="ctr"/>
            <a:r>
              <a:rPr lang="en-US" dirty="0" smtClean="0"/>
              <a:t>Scaling Questions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4000" dirty="0" smtClean="0"/>
          </a:p>
          <a:p>
            <a:r>
              <a:rPr lang="en-US" sz="4000" dirty="0" smtClean="0"/>
              <a:t>Accompanying follow-up questions can be used to develop action steps and encourage staffs’ commitment.</a:t>
            </a:r>
          </a:p>
          <a:p>
            <a:endParaRPr lang="en-US" dirty="0"/>
          </a:p>
        </p:txBody>
      </p:sp>
      <p:sp>
        <p:nvSpPr>
          <p:cNvPr id="3" name="Title 2"/>
          <p:cNvSpPr>
            <a:spLocks noGrp="1"/>
          </p:cNvSpPr>
          <p:nvPr>
            <p:ph type="title"/>
          </p:nvPr>
        </p:nvSpPr>
        <p:spPr/>
        <p:txBody>
          <a:bodyPr/>
          <a:lstStyle/>
          <a:p>
            <a:pPr algn="ctr"/>
            <a:r>
              <a:rPr lang="en-US" dirty="0" smtClean="0"/>
              <a:t>Scaling Questions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904999"/>
            <a:ext cx="6172200" cy="6553201"/>
          </a:xfrm>
        </p:spPr>
        <p:txBody>
          <a:bodyPr>
            <a:normAutofit/>
          </a:bodyPr>
          <a:lstStyle/>
          <a:p>
            <a:pPr>
              <a:buNone/>
            </a:pPr>
            <a:r>
              <a:rPr lang="en-US" dirty="0" smtClean="0"/>
              <a:t>How would you notice that something was different at the agency?  </a:t>
            </a:r>
          </a:p>
          <a:p>
            <a:pPr>
              <a:buNone/>
            </a:pPr>
            <a:endParaRPr lang="en-US" dirty="0" smtClean="0"/>
          </a:p>
          <a:p>
            <a:pPr>
              <a:buNone/>
            </a:pPr>
            <a:r>
              <a:rPr lang="en-US" dirty="0" smtClean="0"/>
              <a:t>What might other staff at the agency notice different about the agency?</a:t>
            </a:r>
          </a:p>
          <a:p>
            <a:pPr>
              <a:buNone/>
            </a:pPr>
            <a:endParaRPr lang="en-US" dirty="0" smtClean="0"/>
          </a:p>
          <a:p>
            <a:pPr>
              <a:buNone/>
            </a:pPr>
            <a:r>
              <a:rPr lang="en-US" dirty="0" smtClean="0"/>
              <a:t>What would be different for you?</a:t>
            </a:r>
          </a:p>
          <a:p>
            <a:pPr>
              <a:buNone/>
            </a:pPr>
            <a:endParaRPr lang="en-US" dirty="0" smtClean="0"/>
          </a:p>
          <a:p>
            <a:pPr>
              <a:buNone/>
            </a:pPr>
            <a:r>
              <a:rPr lang="en-US" dirty="0" smtClean="0"/>
              <a:t>Who might notice that something was different for you? </a:t>
            </a:r>
          </a:p>
          <a:p>
            <a:pPr>
              <a:buNone/>
            </a:pPr>
            <a:endParaRPr lang="en-US" dirty="0" smtClean="0"/>
          </a:p>
          <a:p>
            <a:pPr>
              <a:buNone/>
            </a:pPr>
            <a:r>
              <a:rPr lang="en-US" dirty="0" smtClean="0"/>
              <a:t>What would that be like?</a:t>
            </a:r>
          </a:p>
          <a:p>
            <a:pPr>
              <a:buNone/>
            </a:pPr>
            <a:endParaRPr lang="en-US" dirty="0" smtClean="0"/>
          </a:p>
          <a:p>
            <a:pPr>
              <a:buNone/>
            </a:pPr>
            <a:endParaRPr lang="en-US" dirty="0" smtClean="0"/>
          </a:p>
          <a:p>
            <a:pPr>
              <a:buNone/>
            </a:pPr>
            <a:endParaRPr lang="en-US" dirty="0"/>
          </a:p>
        </p:txBody>
      </p:sp>
      <p:sp>
        <p:nvSpPr>
          <p:cNvPr id="3" name="Title 2"/>
          <p:cNvSpPr>
            <a:spLocks noGrp="1"/>
          </p:cNvSpPr>
          <p:nvPr>
            <p:ph type="title"/>
          </p:nvPr>
        </p:nvSpPr>
        <p:spPr/>
        <p:txBody>
          <a:bodyPr/>
          <a:lstStyle/>
          <a:p>
            <a:pPr algn="ctr"/>
            <a:r>
              <a:rPr lang="en-US" dirty="0" smtClean="0">
                <a:solidFill>
                  <a:srgbClr val="00B050"/>
                </a:solidFill>
              </a:rPr>
              <a:t>Follow-Up Questions </a:t>
            </a:r>
            <a:endParaRPr lang="en-US"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600201"/>
            <a:ext cx="6172200" cy="7543800"/>
          </a:xfrm>
        </p:spPr>
        <p:txBody>
          <a:bodyPr>
            <a:normAutofit/>
          </a:bodyPr>
          <a:lstStyle/>
          <a:p>
            <a:pPr>
              <a:buNone/>
            </a:pPr>
            <a:r>
              <a:rPr lang="en-US" b="1" dirty="0" smtClean="0"/>
              <a:t> </a:t>
            </a:r>
            <a:endParaRPr lang="en-US" sz="2600" dirty="0" smtClean="0"/>
          </a:p>
          <a:p>
            <a:r>
              <a:rPr lang="en-US" sz="2600" dirty="0" smtClean="0"/>
              <a:t>They usually take the form of asking an individual/group to give a number from 1-10. </a:t>
            </a:r>
          </a:p>
          <a:p>
            <a:endParaRPr lang="en-US" sz="1000" dirty="0" smtClean="0"/>
          </a:p>
          <a:p>
            <a:r>
              <a:rPr lang="en-US" sz="2600" dirty="0" smtClean="0"/>
              <a:t>The number represents where an individual is at some specified point. </a:t>
            </a:r>
          </a:p>
          <a:p>
            <a:endParaRPr lang="en-US" sz="1000" dirty="0" smtClean="0"/>
          </a:p>
          <a:p>
            <a:r>
              <a:rPr lang="en-US" sz="2600" dirty="0" smtClean="0"/>
              <a:t>Ten (10) is the positive end of the scale, so higher numbers are equated with higher levels of confidence or commitment.</a:t>
            </a:r>
          </a:p>
          <a:p>
            <a:endParaRPr lang="en-US" sz="1000" dirty="0" smtClean="0"/>
          </a:p>
          <a:p>
            <a:r>
              <a:rPr lang="en-US" sz="2600" dirty="0" smtClean="0"/>
              <a:t>It is critical that you provide </a:t>
            </a:r>
            <a:r>
              <a:rPr lang="en-US" sz="2600" u="sng" dirty="0" smtClean="0"/>
              <a:t>anchors</a:t>
            </a:r>
            <a:r>
              <a:rPr lang="en-US" sz="2600" dirty="0" smtClean="0"/>
              <a:t> for each end of the scale. </a:t>
            </a:r>
          </a:p>
          <a:p>
            <a:pPr>
              <a:buNone/>
            </a:pPr>
            <a:r>
              <a:rPr lang="en-US" dirty="0" smtClean="0"/>
              <a:t> </a:t>
            </a:r>
          </a:p>
        </p:txBody>
      </p:sp>
      <p:sp>
        <p:nvSpPr>
          <p:cNvPr id="2" name="Title 1"/>
          <p:cNvSpPr>
            <a:spLocks noGrp="1"/>
          </p:cNvSpPr>
          <p:nvPr>
            <p:ph type="title"/>
          </p:nvPr>
        </p:nvSpPr>
        <p:spPr/>
        <p:txBody>
          <a:bodyPr/>
          <a:lstStyle/>
          <a:p>
            <a:pPr algn="ctr"/>
            <a:r>
              <a:rPr lang="en-US" dirty="0" smtClean="0"/>
              <a:t>Scaling Questions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0"/>
            <a:ext cx="6172200" cy="6034617"/>
          </a:xfrm>
        </p:spPr>
        <p:txBody>
          <a:bodyPr>
            <a:normAutofit fontScale="92500" lnSpcReduction="10000"/>
          </a:bodyPr>
          <a:lstStyle/>
          <a:p>
            <a:r>
              <a:rPr lang="en-US" dirty="0" smtClean="0"/>
              <a:t>On a scale of 1-10, with 10 meaning you have every confidence and 1 meaning that you have no confidence at all, how confident are you that you will be able to use Strength-Based, Solution-Focused questions after this training? </a:t>
            </a:r>
          </a:p>
          <a:p>
            <a:pPr>
              <a:buNone/>
            </a:pPr>
            <a:r>
              <a:rPr lang="en-US" dirty="0" smtClean="0"/>
              <a:t> </a:t>
            </a:r>
          </a:p>
          <a:p>
            <a:pPr>
              <a:buNone/>
            </a:pPr>
            <a:r>
              <a:rPr lang="en-US" b="1" dirty="0" smtClean="0"/>
              <a:t>Key possible follow-up questions:    </a:t>
            </a:r>
            <a:endParaRPr lang="en-US" dirty="0" smtClean="0"/>
          </a:p>
          <a:p>
            <a:pPr>
              <a:buNone/>
            </a:pPr>
            <a:r>
              <a:rPr lang="en-US" dirty="0" smtClean="0"/>
              <a:t> </a:t>
            </a:r>
          </a:p>
          <a:p>
            <a:pPr lvl="0"/>
            <a:r>
              <a:rPr lang="en-US" dirty="0" smtClean="0"/>
              <a:t>What might increase your number a point or two? </a:t>
            </a:r>
          </a:p>
          <a:p>
            <a:pPr lvl="0"/>
            <a:endParaRPr lang="en-US" dirty="0" smtClean="0"/>
          </a:p>
          <a:p>
            <a:pPr lvl="0"/>
            <a:r>
              <a:rPr lang="en-US" dirty="0" smtClean="0"/>
              <a:t>What might decrease your number a point or two? </a:t>
            </a:r>
          </a:p>
          <a:p>
            <a:pPr lvl="0">
              <a:buNone/>
            </a:pPr>
            <a:r>
              <a:rPr lang="en-US" dirty="0" smtClean="0"/>
              <a:t> </a:t>
            </a:r>
          </a:p>
        </p:txBody>
      </p:sp>
      <p:sp>
        <p:nvSpPr>
          <p:cNvPr id="2" name="Title 1"/>
          <p:cNvSpPr>
            <a:spLocks noGrp="1"/>
          </p:cNvSpPr>
          <p:nvPr>
            <p:ph type="title"/>
          </p:nvPr>
        </p:nvSpPr>
        <p:spPr/>
        <p:txBody>
          <a:bodyPr/>
          <a:lstStyle/>
          <a:p>
            <a:pPr algn="ctr"/>
            <a:r>
              <a:rPr lang="en-US" dirty="0" smtClean="0"/>
              <a:t>Example of a Scaling Question</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975105"/>
            <a:ext cx="6172200" cy="6559295"/>
          </a:xfrm>
        </p:spPr>
        <p:txBody>
          <a:bodyPr>
            <a:normAutofit fontScale="85000" lnSpcReduction="10000"/>
          </a:bodyPr>
          <a:lstStyle/>
          <a:p>
            <a:pPr>
              <a:buNone/>
            </a:pPr>
            <a:r>
              <a:rPr lang="en-US" dirty="0" smtClean="0"/>
              <a:t> </a:t>
            </a:r>
          </a:p>
          <a:p>
            <a:r>
              <a:rPr lang="en-US" sz="3600" dirty="0" smtClean="0"/>
              <a:t>How others view a situation;</a:t>
            </a:r>
          </a:p>
          <a:p>
            <a:endParaRPr lang="en-US" sz="3600" dirty="0" smtClean="0"/>
          </a:p>
          <a:p>
            <a:r>
              <a:rPr lang="en-US" sz="3600" dirty="0" smtClean="0"/>
              <a:t>How various people in a group may view a situation;</a:t>
            </a:r>
          </a:p>
          <a:p>
            <a:pPr>
              <a:buNone/>
            </a:pPr>
            <a:r>
              <a:rPr lang="en-US" sz="3600" dirty="0" smtClean="0"/>
              <a:t> </a:t>
            </a:r>
          </a:p>
          <a:p>
            <a:r>
              <a:rPr lang="en-US" sz="3600" dirty="0" smtClean="0"/>
              <a:t>What is needed to increase success (action steps) and what barriers may impact success; and</a:t>
            </a:r>
          </a:p>
          <a:p>
            <a:endParaRPr lang="en-US" sz="3600" dirty="0" smtClean="0"/>
          </a:p>
          <a:p>
            <a:r>
              <a:rPr lang="en-US" sz="3600" dirty="0" smtClean="0"/>
              <a:t>That you are increasing staffs’ commitment to change. </a:t>
            </a:r>
          </a:p>
          <a:p>
            <a:endParaRPr lang="en-US" dirty="0"/>
          </a:p>
        </p:txBody>
      </p:sp>
      <p:sp>
        <p:nvSpPr>
          <p:cNvPr id="3" name="Title 2"/>
          <p:cNvSpPr>
            <a:spLocks noGrp="1"/>
          </p:cNvSpPr>
          <p:nvPr>
            <p:ph type="title"/>
          </p:nvPr>
        </p:nvSpPr>
        <p:spPr/>
        <p:txBody>
          <a:bodyPr>
            <a:normAutofit fontScale="90000"/>
          </a:bodyPr>
          <a:lstStyle/>
          <a:p>
            <a:pPr algn="ctr"/>
            <a:r>
              <a:rPr lang="en-US" dirty="0" smtClean="0"/>
              <a:t>What You May Learn by Using this Technique:</a:t>
            </a:r>
            <a:br>
              <a:rPr lang="en-US" dirty="0" smtClean="0"/>
            </a:b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752601"/>
            <a:ext cx="6172200" cy="6257122"/>
          </a:xfrm>
        </p:spPr>
        <p:txBody>
          <a:bodyPr>
            <a:noAutofit/>
          </a:bodyPr>
          <a:lstStyle/>
          <a:p>
            <a:pPr>
              <a:buNone/>
            </a:pPr>
            <a:r>
              <a:rPr lang="en-US" sz="2800" dirty="0" smtClean="0"/>
              <a:t>Following the example that was provided, on a flip chart sheet, each table group;</a:t>
            </a:r>
          </a:p>
          <a:p>
            <a:endParaRPr lang="en-US" sz="2800" dirty="0" smtClean="0"/>
          </a:p>
          <a:p>
            <a:pPr marL="624078" indent="-514350">
              <a:buFont typeface="+mj-lt"/>
              <a:buAutoNum type="arabicPeriod"/>
            </a:pPr>
            <a:r>
              <a:rPr lang="en-US" sz="3200" dirty="0" smtClean="0"/>
              <a:t>Develop a Scaling Question that you could use to determine commitment to agency change.</a:t>
            </a:r>
          </a:p>
          <a:p>
            <a:pPr marL="624078" indent="-514350">
              <a:buFont typeface="+mj-lt"/>
              <a:buAutoNum type="arabicPeriod"/>
            </a:pPr>
            <a:endParaRPr lang="en-US" sz="3200" dirty="0" smtClean="0"/>
          </a:p>
          <a:p>
            <a:pPr marL="624078" indent="-514350">
              <a:buFont typeface="+mj-lt"/>
              <a:buAutoNum type="arabicPeriod"/>
            </a:pPr>
            <a:r>
              <a:rPr lang="en-US" sz="3200" dirty="0" smtClean="0"/>
              <a:t>Develop at least 2 follow-up questions. </a:t>
            </a:r>
          </a:p>
        </p:txBody>
      </p:sp>
      <p:sp>
        <p:nvSpPr>
          <p:cNvPr id="3" name="Title 2"/>
          <p:cNvSpPr>
            <a:spLocks noGrp="1"/>
          </p:cNvSpPr>
          <p:nvPr>
            <p:ph type="title"/>
          </p:nvPr>
        </p:nvSpPr>
        <p:spPr>
          <a:xfrm>
            <a:off x="342900" y="366184"/>
            <a:ext cx="6172200" cy="1234016"/>
          </a:xfrm>
        </p:spPr>
        <p:txBody>
          <a:bodyPr/>
          <a:lstStyle/>
          <a:p>
            <a:pPr algn="ctr"/>
            <a:r>
              <a:rPr lang="en-US" dirty="0" smtClean="0"/>
              <a:t>Skill Practice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524001"/>
            <a:ext cx="6172200" cy="6485722"/>
          </a:xfrm>
        </p:spPr>
        <p:txBody>
          <a:bodyPr>
            <a:normAutofit fontScale="77500" lnSpcReduction="20000"/>
          </a:bodyPr>
          <a:lstStyle/>
          <a:p>
            <a:pPr>
              <a:buNone/>
            </a:pPr>
            <a:r>
              <a:rPr lang="en-US" dirty="0" smtClean="0"/>
              <a:t> </a:t>
            </a:r>
          </a:p>
          <a:p>
            <a:r>
              <a:rPr lang="en-US" dirty="0" smtClean="0"/>
              <a:t>	Berg, </a:t>
            </a:r>
            <a:r>
              <a:rPr lang="en-US" dirty="0" err="1" smtClean="0"/>
              <a:t>Insoo</a:t>
            </a:r>
            <a:r>
              <a:rPr lang="en-US" dirty="0" smtClean="0"/>
              <a:t> Kim; Kelly, Susan (2000).  </a:t>
            </a:r>
            <a:r>
              <a:rPr lang="en-US" u="sng" dirty="0" smtClean="0"/>
              <a:t>Building Solutions in Child Protective Services</a:t>
            </a:r>
            <a:r>
              <a:rPr lang="en-US" dirty="0" smtClean="0"/>
              <a:t>. New York: W. W. Norton &amp; Company. ISBN 0-393-70310-X.</a:t>
            </a:r>
          </a:p>
          <a:p>
            <a:pPr>
              <a:buNone/>
            </a:pPr>
            <a:endParaRPr lang="en-US" dirty="0" smtClean="0"/>
          </a:p>
          <a:p>
            <a:r>
              <a:rPr lang="en-US" dirty="0" smtClean="0"/>
              <a:t>	Berg, </a:t>
            </a:r>
            <a:r>
              <a:rPr lang="en-US" dirty="0" err="1" smtClean="0"/>
              <a:t>Insoo</a:t>
            </a:r>
            <a:r>
              <a:rPr lang="en-US" dirty="0" smtClean="0"/>
              <a:t> Kim (1994). </a:t>
            </a:r>
            <a:r>
              <a:rPr lang="en-US" u="sng" dirty="0" smtClean="0"/>
              <a:t>Family Based Services: A Solution-Focused Approach</a:t>
            </a:r>
            <a:r>
              <a:rPr lang="en-US" dirty="0" smtClean="0"/>
              <a:t>. New York: W. W. Norton &amp; Company. ISBN 0-393-70162-X.</a:t>
            </a:r>
          </a:p>
          <a:p>
            <a:pPr>
              <a:buNone/>
            </a:pPr>
            <a:r>
              <a:rPr lang="en-US" dirty="0" smtClean="0"/>
              <a:t>	</a:t>
            </a:r>
          </a:p>
          <a:p>
            <a:r>
              <a:rPr lang="en-US" dirty="0" smtClean="0"/>
              <a:t>	</a:t>
            </a:r>
            <a:r>
              <a:rPr lang="en-US" dirty="0" err="1" smtClean="0"/>
              <a:t>DeJong</a:t>
            </a:r>
            <a:r>
              <a:rPr lang="en-US" dirty="0" smtClean="0"/>
              <a:t>, Peter; Berg, </a:t>
            </a:r>
            <a:r>
              <a:rPr lang="en-US" dirty="0" err="1" smtClean="0"/>
              <a:t>Insoo</a:t>
            </a:r>
            <a:r>
              <a:rPr lang="en-US" dirty="0" smtClean="0"/>
              <a:t> Kim (1998).  </a:t>
            </a:r>
            <a:r>
              <a:rPr lang="en-US" u="sng" dirty="0" smtClean="0"/>
              <a:t>Interviewing for Solutions</a:t>
            </a:r>
            <a:r>
              <a:rPr lang="en-US" dirty="0" smtClean="0"/>
              <a:t>. California: Brooks/Cole Publishing Company. ISBN 0-534-23160-8.</a:t>
            </a:r>
          </a:p>
          <a:p>
            <a:endParaRPr lang="en-US" dirty="0" smtClean="0"/>
          </a:p>
          <a:p>
            <a:r>
              <a:rPr lang="en-US" dirty="0" smtClean="0"/>
              <a:t>      </a:t>
            </a:r>
            <a:r>
              <a:rPr lang="en-US" dirty="0" err="1" smtClean="0"/>
              <a:t>Shazer</a:t>
            </a:r>
            <a:r>
              <a:rPr lang="en-US" dirty="0" smtClean="0"/>
              <a:t>, SD. (1982) Patterns of Brief Family Therapy: An </a:t>
            </a:r>
            <a:r>
              <a:rPr lang="en-US" dirty="0" err="1" smtClean="0"/>
              <a:t>Ecosystemic</a:t>
            </a:r>
            <a:r>
              <a:rPr lang="en-US" dirty="0" smtClean="0"/>
              <a:t> Approach. Guilford Press.</a:t>
            </a:r>
          </a:p>
          <a:p>
            <a:endParaRPr lang="en-US" dirty="0" smtClean="0"/>
          </a:p>
          <a:p>
            <a:r>
              <a:rPr lang="en-US" dirty="0" smtClean="0"/>
              <a:t>	NASW Code of Ethics, Revised 1999.</a:t>
            </a:r>
          </a:p>
          <a:p>
            <a:endParaRPr lang="en-US" dirty="0"/>
          </a:p>
        </p:txBody>
      </p:sp>
      <p:sp>
        <p:nvSpPr>
          <p:cNvPr id="3" name="Title 2"/>
          <p:cNvSpPr>
            <a:spLocks noGrp="1"/>
          </p:cNvSpPr>
          <p:nvPr>
            <p:ph type="title"/>
          </p:nvPr>
        </p:nvSpPr>
        <p:spPr>
          <a:xfrm>
            <a:off x="342900" y="366184"/>
            <a:ext cx="6172200" cy="1081616"/>
          </a:xfrm>
        </p:spPr>
        <p:txBody>
          <a:bodyPr>
            <a:normAutofit fontScale="90000"/>
          </a:bodyPr>
          <a:lstStyle/>
          <a:p>
            <a:pPr algn="ctr"/>
            <a:r>
              <a:rPr lang="en-US" dirty="0" smtClean="0"/>
              <a:t/>
            </a:r>
            <a:br>
              <a:rPr lang="en-US" dirty="0" smtClean="0"/>
            </a:br>
            <a:r>
              <a:rPr lang="en-US" dirty="0" smtClean="0"/>
              <a:t>BIBLIOGRAPHY</a:t>
            </a:r>
            <a:r>
              <a:rPr lang="en-US" u="sng" dirty="0" smtClean="0"/>
              <a:t/>
            </a:r>
            <a:br>
              <a:rPr lang="en-US" u="sng" dirty="0" smtClean="0"/>
            </a:b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lgn="ctr"/>
            <a:r>
              <a:rPr lang="en-US" sz="3200" b="1" i="1" smtClean="0"/>
              <a:t>Solution -Focused </a:t>
            </a:r>
            <a:r>
              <a:rPr lang="en-US" sz="3200" b="1" i="1" dirty="0" smtClean="0"/>
              <a:t>Brief Therapy Association</a:t>
            </a:r>
            <a:r>
              <a:rPr lang="en-US" sz="3200" b="1" dirty="0" smtClean="0"/>
              <a:t>  </a:t>
            </a:r>
          </a:p>
          <a:p>
            <a:pPr>
              <a:buNone/>
            </a:pPr>
            <a:endParaRPr lang="en-US" b="1" dirty="0" smtClean="0"/>
          </a:p>
          <a:p>
            <a:pPr algn="ctr">
              <a:buNone/>
            </a:pPr>
            <a:r>
              <a:rPr lang="en-US" u="sng" dirty="0" smtClean="0">
                <a:hlinkClick r:id="rId2"/>
              </a:rPr>
              <a:t>www.sfbta.org</a:t>
            </a:r>
            <a:endParaRPr lang="en-US" u="sng" dirty="0" smtClean="0"/>
          </a:p>
          <a:p>
            <a:pPr algn="ctr">
              <a:buNone/>
            </a:pPr>
            <a:endParaRPr lang="en-US" dirty="0" smtClean="0"/>
          </a:p>
          <a:p>
            <a:pPr>
              <a:buNone/>
            </a:pPr>
            <a:r>
              <a:rPr lang="en-US" dirty="0" smtClean="0"/>
              <a:t>	Go to “Research Page” and download SFBT treatment manual for working with individuals. Website also includes links to Solution-Focused research and outcome studies.</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Web Resource:</a:t>
            </a:r>
            <a:br>
              <a:rPr lang="en-US" dirty="0" smtClean="0"/>
            </a:br>
            <a:r>
              <a:rPr lang="en-US" u="sng" dirty="0" smtClean="0"/>
              <a:t/>
            </a:r>
            <a:br>
              <a:rPr lang="en-US" u="sng"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2285999"/>
            <a:ext cx="6172200" cy="6477001"/>
          </a:xfrm>
        </p:spPr>
        <p:txBody>
          <a:bodyPr>
            <a:normAutofit fontScale="25000" lnSpcReduction="20000"/>
          </a:bodyPr>
          <a:lstStyle/>
          <a:p>
            <a:pPr>
              <a:buNone/>
            </a:pPr>
            <a:endParaRPr lang="en-US" sz="17600" dirty="0" smtClean="0"/>
          </a:p>
          <a:p>
            <a:pPr>
              <a:buNone/>
            </a:pPr>
            <a:r>
              <a:rPr lang="en-US" sz="17600" dirty="0" smtClean="0"/>
              <a:t>Can you recall a time at the agency when overall staff was motivated to work together to develop solutions for the agency?</a:t>
            </a:r>
          </a:p>
          <a:p>
            <a:pPr algn="ctr">
              <a:buNone/>
            </a:pPr>
            <a:endParaRPr lang="en-US" sz="9600" dirty="0" smtClean="0"/>
          </a:p>
          <a:p>
            <a:pPr>
              <a:buNone/>
            </a:pPr>
            <a:endParaRPr lang="en-US" sz="9600" dirty="0" smtClean="0"/>
          </a:p>
          <a:p>
            <a:pPr>
              <a:buNone/>
            </a:pPr>
            <a:endParaRPr lang="en-US" sz="2800" b="1" dirty="0" smtClean="0"/>
          </a:p>
          <a:p>
            <a:pPr>
              <a:buNone/>
            </a:pPr>
            <a:r>
              <a:rPr lang="en-US" sz="2800" b="1" dirty="0" smtClean="0"/>
              <a:t> </a:t>
            </a:r>
          </a:p>
          <a:p>
            <a:pPr>
              <a:buNone/>
            </a:pPr>
            <a:endParaRPr lang="en-US" sz="3200" b="1" dirty="0" smtClean="0">
              <a:solidFill>
                <a:srgbClr val="00B050"/>
              </a:solidFill>
            </a:endParaRPr>
          </a:p>
          <a:p>
            <a:pPr>
              <a:buNone/>
            </a:pPr>
            <a:r>
              <a:rPr lang="en-US" dirty="0" smtClean="0"/>
              <a:t> </a:t>
            </a:r>
            <a:endParaRPr lang="en-US" dirty="0"/>
          </a:p>
        </p:txBody>
      </p:sp>
      <p:sp>
        <p:nvSpPr>
          <p:cNvPr id="3" name="Title 2"/>
          <p:cNvSpPr>
            <a:spLocks noGrp="1"/>
          </p:cNvSpPr>
          <p:nvPr>
            <p:ph type="title"/>
          </p:nvPr>
        </p:nvSpPr>
        <p:spPr/>
        <p:txBody>
          <a:bodyPr/>
          <a:lstStyle/>
          <a:p>
            <a:pPr algn="ctr"/>
            <a:r>
              <a:rPr lang="en-US" dirty="0" smtClean="0">
                <a:solidFill>
                  <a:srgbClr val="0070C0"/>
                </a:solidFill>
              </a:rPr>
              <a:t>Past Successes Question </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904999"/>
            <a:ext cx="6172200" cy="6553201"/>
          </a:xfrm>
        </p:spPr>
        <p:txBody>
          <a:bodyPr>
            <a:normAutofit lnSpcReduction="10000"/>
          </a:bodyPr>
          <a:lstStyle/>
          <a:p>
            <a:pPr>
              <a:buNone/>
            </a:pPr>
            <a:r>
              <a:rPr lang="en-US" sz="3600" dirty="0" smtClean="0"/>
              <a:t>When was that time?</a:t>
            </a:r>
            <a:r>
              <a:rPr lang="en-US" sz="3600" dirty="0" smtClean="0">
                <a:solidFill>
                  <a:srgbClr val="00B050"/>
                </a:solidFill>
              </a:rPr>
              <a:t> </a:t>
            </a:r>
          </a:p>
          <a:p>
            <a:pPr>
              <a:buNone/>
            </a:pPr>
            <a:endParaRPr lang="en-US" sz="3600" dirty="0" smtClean="0">
              <a:solidFill>
                <a:srgbClr val="00B050"/>
              </a:solidFill>
            </a:endParaRPr>
          </a:p>
          <a:p>
            <a:pPr>
              <a:buNone/>
            </a:pPr>
            <a:r>
              <a:rPr lang="en-US" sz="3600" dirty="0" smtClean="0"/>
              <a:t>What do you think motivated staff at that time?</a:t>
            </a:r>
          </a:p>
          <a:p>
            <a:pPr>
              <a:buNone/>
            </a:pPr>
            <a:endParaRPr lang="en-US" sz="3600" dirty="0" smtClean="0"/>
          </a:p>
          <a:p>
            <a:pPr>
              <a:buNone/>
            </a:pPr>
            <a:r>
              <a:rPr lang="en-US" sz="3600" dirty="0" smtClean="0"/>
              <a:t>What resources did you have that lead to staff motivation? </a:t>
            </a:r>
          </a:p>
          <a:p>
            <a:pPr>
              <a:buNone/>
            </a:pPr>
            <a:endParaRPr lang="en-US" sz="3600" dirty="0" smtClean="0"/>
          </a:p>
          <a:p>
            <a:pPr>
              <a:buNone/>
            </a:pPr>
            <a:r>
              <a:rPr lang="en-US" sz="3600" dirty="0" smtClean="0"/>
              <a:t>Who were the leaders?</a:t>
            </a:r>
          </a:p>
          <a:p>
            <a:pPr>
              <a:buNone/>
            </a:pPr>
            <a:endParaRPr lang="en-US" sz="800" b="1" dirty="0" smtClean="0"/>
          </a:p>
          <a:p>
            <a:pPr>
              <a:buNone/>
            </a:pPr>
            <a:r>
              <a:rPr lang="en-US" sz="800" b="1" dirty="0" smtClean="0"/>
              <a:t> </a:t>
            </a:r>
          </a:p>
          <a:p>
            <a:pPr>
              <a:buNone/>
            </a:pPr>
            <a:endParaRPr lang="en-US" sz="800" b="1" dirty="0" smtClean="0"/>
          </a:p>
          <a:p>
            <a:pPr>
              <a:buNone/>
            </a:pPr>
            <a:endParaRPr lang="en-US" sz="800" b="1" dirty="0" smtClean="0"/>
          </a:p>
        </p:txBody>
      </p:sp>
      <p:sp>
        <p:nvSpPr>
          <p:cNvPr id="3" name="Title 2"/>
          <p:cNvSpPr>
            <a:spLocks noGrp="1"/>
          </p:cNvSpPr>
          <p:nvPr>
            <p:ph type="title"/>
          </p:nvPr>
        </p:nvSpPr>
        <p:spPr/>
        <p:txBody>
          <a:bodyPr/>
          <a:lstStyle/>
          <a:p>
            <a:pPr algn="ctr"/>
            <a:r>
              <a:rPr lang="en-US" dirty="0" smtClean="0">
                <a:solidFill>
                  <a:srgbClr val="00B050"/>
                </a:solidFill>
              </a:rPr>
              <a:t>Follow-Up Questions </a:t>
            </a:r>
            <a:endParaRPr lang="en-US"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wipe(down)">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pPr>
              <a:buNone/>
            </a:pPr>
            <a:r>
              <a:rPr lang="en-US" sz="3200" dirty="0" smtClean="0"/>
              <a:t>On a scale of 1 to 10, </a:t>
            </a:r>
          </a:p>
          <a:p>
            <a:pPr lvl="1"/>
            <a:r>
              <a:rPr lang="en-US" sz="3200" dirty="0" smtClean="0"/>
              <a:t>1 being things will always be the same as now </a:t>
            </a:r>
          </a:p>
          <a:p>
            <a:pPr lvl="1"/>
            <a:r>
              <a:rPr lang="en-US" sz="3200" dirty="0" smtClean="0"/>
              <a:t>10 being  you know the agency will be exactly like you would like in 1 year, </a:t>
            </a:r>
          </a:p>
          <a:p>
            <a:endParaRPr lang="en-US" sz="3200" dirty="0" smtClean="0"/>
          </a:p>
          <a:p>
            <a:pPr>
              <a:buNone/>
            </a:pPr>
            <a:r>
              <a:rPr lang="en-US" sz="3200" dirty="0" smtClean="0"/>
              <a:t>What number would you give your agency’s ability to change? </a:t>
            </a:r>
          </a:p>
          <a:p>
            <a:pPr lvl="1"/>
            <a:endParaRPr lang="en-US" dirty="0" smtClean="0"/>
          </a:p>
        </p:txBody>
      </p:sp>
      <p:sp>
        <p:nvSpPr>
          <p:cNvPr id="3" name="Title 2"/>
          <p:cNvSpPr>
            <a:spLocks noGrp="1"/>
          </p:cNvSpPr>
          <p:nvPr>
            <p:ph type="title"/>
          </p:nvPr>
        </p:nvSpPr>
        <p:spPr/>
        <p:txBody>
          <a:bodyPr/>
          <a:lstStyle/>
          <a:p>
            <a:pPr algn="ctr"/>
            <a:r>
              <a:rPr lang="en-US" dirty="0" smtClean="0">
                <a:solidFill>
                  <a:srgbClr val="0070C0"/>
                </a:solidFill>
              </a:rPr>
              <a:t>Scaling Questions </a:t>
            </a:r>
            <a:endParaRPr lang="en-US" dirty="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904999"/>
            <a:ext cx="6172200" cy="6553201"/>
          </a:xfrm>
        </p:spPr>
        <p:txBody>
          <a:bodyPr>
            <a:normAutofit lnSpcReduction="10000"/>
          </a:bodyPr>
          <a:lstStyle/>
          <a:p>
            <a:pPr>
              <a:buNone/>
            </a:pPr>
            <a:r>
              <a:rPr lang="en-US" sz="3200" dirty="0" smtClean="0"/>
              <a:t>What does your number look like?</a:t>
            </a:r>
          </a:p>
          <a:p>
            <a:pPr>
              <a:buNone/>
            </a:pPr>
            <a:endParaRPr lang="en-US" sz="1000" dirty="0" smtClean="0"/>
          </a:p>
          <a:p>
            <a:pPr>
              <a:buNone/>
            </a:pPr>
            <a:r>
              <a:rPr lang="en-US" sz="3200" dirty="0" smtClean="0"/>
              <a:t>What would you need to improve your number by 1 or 2 points?</a:t>
            </a:r>
          </a:p>
          <a:p>
            <a:pPr>
              <a:buNone/>
            </a:pPr>
            <a:endParaRPr lang="en-US" sz="1000" dirty="0" smtClean="0"/>
          </a:p>
          <a:p>
            <a:pPr>
              <a:buNone/>
            </a:pPr>
            <a:r>
              <a:rPr lang="en-US" sz="3200" dirty="0" smtClean="0"/>
              <a:t>Have you had </a:t>
            </a:r>
            <a:r>
              <a:rPr lang="en-US" sz="3200" b="1" dirty="0" smtClean="0">
                <a:solidFill>
                  <a:srgbClr val="0070C0"/>
                </a:solidFill>
              </a:rPr>
              <a:t>success </a:t>
            </a:r>
            <a:r>
              <a:rPr lang="en-US" sz="3200" dirty="0" smtClean="0"/>
              <a:t>in the </a:t>
            </a:r>
            <a:r>
              <a:rPr lang="en-US" sz="3200" b="1" dirty="0" smtClean="0">
                <a:solidFill>
                  <a:srgbClr val="0070C0"/>
                </a:solidFill>
              </a:rPr>
              <a:t>past </a:t>
            </a:r>
            <a:r>
              <a:rPr lang="en-US" sz="3200" dirty="0" smtClean="0"/>
              <a:t>obtaining what you would need to improve your number? </a:t>
            </a:r>
          </a:p>
          <a:p>
            <a:pPr>
              <a:buNone/>
            </a:pPr>
            <a:endParaRPr lang="en-US" sz="1000" b="1" dirty="0" smtClean="0">
              <a:solidFill>
                <a:srgbClr val="0070C0"/>
              </a:solidFill>
            </a:endParaRPr>
          </a:p>
          <a:p>
            <a:pPr>
              <a:buNone/>
            </a:pPr>
            <a:r>
              <a:rPr lang="en-US" sz="3200" dirty="0" smtClean="0"/>
              <a:t>What might result in lowering your number by 1 or 2 points?</a:t>
            </a:r>
            <a:r>
              <a:rPr lang="en-US" sz="3200" b="1" dirty="0" smtClean="0">
                <a:solidFill>
                  <a:srgbClr val="0070C0"/>
                </a:solidFill>
              </a:rPr>
              <a:t> </a:t>
            </a:r>
            <a:r>
              <a:rPr lang="en-US" b="1" dirty="0" smtClean="0">
                <a:solidFill>
                  <a:srgbClr val="0070C0"/>
                </a:solidFill>
              </a:rPr>
              <a:t>  </a:t>
            </a:r>
            <a:endParaRPr lang="en-US" b="1" dirty="0">
              <a:solidFill>
                <a:srgbClr val="0070C0"/>
              </a:solidFill>
            </a:endParaRPr>
          </a:p>
        </p:txBody>
      </p:sp>
      <p:sp>
        <p:nvSpPr>
          <p:cNvPr id="3" name="Title 2"/>
          <p:cNvSpPr>
            <a:spLocks noGrp="1"/>
          </p:cNvSpPr>
          <p:nvPr>
            <p:ph type="title"/>
          </p:nvPr>
        </p:nvSpPr>
        <p:spPr/>
        <p:txBody>
          <a:bodyPr/>
          <a:lstStyle/>
          <a:p>
            <a:pPr algn="ctr"/>
            <a:r>
              <a:rPr lang="en-US" dirty="0" smtClean="0">
                <a:solidFill>
                  <a:srgbClr val="00B050"/>
                </a:solidFill>
              </a:rPr>
              <a:t>Follow-Up Questions </a:t>
            </a:r>
            <a:endParaRPr lang="en-US"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457201"/>
            <a:ext cx="6172200" cy="8153400"/>
          </a:xfrm>
        </p:spPr>
        <p:txBody>
          <a:bodyPr>
            <a:normAutofit lnSpcReduction="10000"/>
          </a:bodyPr>
          <a:lstStyle/>
          <a:p>
            <a:pPr algn="ctr">
              <a:buNone/>
            </a:pPr>
            <a:r>
              <a:rPr lang="en-US" sz="5700" b="1" dirty="0" smtClean="0"/>
              <a:t>Agenda</a:t>
            </a:r>
          </a:p>
          <a:p>
            <a:endParaRPr lang="en-US" dirty="0" smtClean="0"/>
          </a:p>
          <a:p>
            <a:r>
              <a:rPr lang="en-US" sz="4600" dirty="0" smtClean="0"/>
              <a:t>Explain, Demonstrate, Skill Practice and Feedback of Strength-Based, Solution-Focused Techniques </a:t>
            </a:r>
          </a:p>
          <a:p>
            <a:endParaRPr lang="en-US" sz="4600" dirty="0" smtClean="0"/>
          </a:p>
          <a:p>
            <a:pPr lvl="0"/>
            <a:r>
              <a:rPr lang="en-US" sz="4600" dirty="0" smtClean="0"/>
              <a:t>Evaluation and Next Steps </a:t>
            </a:r>
          </a:p>
          <a:p>
            <a:pPr lvl="0"/>
            <a:endParaRPr lang="en-US" dirty="0" smtClean="0"/>
          </a:p>
          <a:p>
            <a:pPr lvl="0"/>
            <a:endParaRPr lang="en-US" sz="6000" dirty="0" smtClean="0">
              <a:solidFill>
                <a:srgbClr val="FF0000"/>
              </a:solidFill>
            </a:endParaRPr>
          </a:p>
          <a:p>
            <a:pPr lvl="0"/>
            <a:endParaRPr lang="en-US" sz="6000" dirty="0" smtClean="0">
              <a:solidFill>
                <a:srgbClr val="FF0000"/>
              </a:solidFill>
            </a:endParaRPr>
          </a:p>
          <a:p>
            <a:pPr lvl="0"/>
            <a:endParaRPr lang="en-US" sz="6000" dirty="0"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975105"/>
            <a:ext cx="6172200" cy="6254495"/>
          </a:xfrm>
        </p:spPr>
        <p:txBody>
          <a:bodyPr>
            <a:normAutofit/>
          </a:bodyPr>
          <a:lstStyle/>
          <a:p>
            <a:pPr lvl="0">
              <a:buNone/>
            </a:pPr>
            <a:endParaRPr lang="en-US" dirty="0" smtClean="0"/>
          </a:p>
          <a:p>
            <a:pPr lvl="0"/>
            <a:r>
              <a:rPr lang="en-US" sz="2600" dirty="0" smtClean="0"/>
              <a:t>Connect the Strength-Based, Solution-Focused approach with leadership tasks; and</a:t>
            </a:r>
          </a:p>
          <a:p>
            <a:pPr>
              <a:buNone/>
            </a:pPr>
            <a:endParaRPr lang="en-US" sz="1000" dirty="0" smtClean="0"/>
          </a:p>
          <a:p>
            <a:pPr lvl="0"/>
            <a:r>
              <a:rPr lang="en-US" sz="2600" dirty="0" smtClean="0"/>
              <a:t>Identify when and how to use the following skills when leading organizational change efforts: </a:t>
            </a:r>
          </a:p>
          <a:p>
            <a:pPr lvl="1"/>
            <a:r>
              <a:rPr lang="en-US" dirty="0" smtClean="0"/>
              <a:t>Facilitating a positive vision of the future;</a:t>
            </a:r>
          </a:p>
          <a:p>
            <a:pPr lvl="1"/>
            <a:r>
              <a:rPr lang="en-US" dirty="0" smtClean="0"/>
              <a:t>Identifying strengths in a problem situation; </a:t>
            </a:r>
          </a:p>
          <a:p>
            <a:pPr lvl="1"/>
            <a:r>
              <a:rPr lang="en-US" dirty="0" smtClean="0"/>
              <a:t>Exploring past successes,</a:t>
            </a:r>
          </a:p>
          <a:p>
            <a:pPr lvl="1"/>
            <a:r>
              <a:rPr lang="en-US" dirty="0" smtClean="0"/>
              <a:t>Scaling questions; </a:t>
            </a:r>
          </a:p>
          <a:p>
            <a:pPr lvl="1"/>
            <a:r>
              <a:rPr lang="en-US" dirty="0" smtClean="0"/>
              <a:t>Encouraging commitment; and</a:t>
            </a:r>
          </a:p>
          <a:p>
            <a:pPr lvl="1"/>
            <a:r>
              <a:rPr lang="en-US" dirty="0" smtClean="0"/>
              <a:t>Developing action steps.</a:t>
            </a:r>
            <a:endParaRPr lang="en-US" dirty="0"/>
          </a:p>
        </p:txBody>
      </p:sp>
      <p:sp>
        <p:nvSpPr>
          <p:cNvPr id="5" name="Title 2"/>
          <p:cNvSpPr>
            <a:spLocks noGrp="1"/>
          </p:cNvSpPr>
          <p:nvPr>
            <p:ph type="title"/>
          </p:nvPr>
        </p:nvSpPr>
        <p:spPr/>
        <p:txBody>
          <a:bodyPr>
            <a:normAutofit fontScale="90000"/>
          </a:bodyPr>
          <a:lstStyle/>
          <a:p>
            <a:pPr algn="ctr"/>
            <a:r>
              <a:rPr lang="en-US" sz="2700" dirty="0" smtClean="0"/>
              <a:t/>
            </a:r>
            <a:br>
              <a:rPr lang="en-US" sz="2700" dirty="0" smtClean="0"/>
            </a:br>
            <a:r>
              <a:rPr lang="en-US" sz="2700" dirty="0" smtClean="0"/>
              <a:t/>
            </a:r>
            <a:br>
              <a:rPr lang="en-US" sz="2700" dirty="0" smtClean="0"/>
            </a:br>
            <a:r>
              <a:rPr lang="en-US" sz="4400" dirty="0" smtClean="0"/>
              <a:t>Objectives: </a:t>
            </a:r>
            <a:br>
              <a:rPr lang="en-US" sz="4400" dirty="0" smtClean="0"/>
            </a:br>
            <a:r>
              <a:rPr lang="en-US" sz="2700" dirty="0" smtClean="0"/>
              <a:t>When you leave this training you will: </a:t>
            </a:r>
            <a:r>
              <a:rPr lang="en-US" sz="4400" dirty="0" smtClean="0">
                <a:solidFill>
                  <a:srgbClr val="FF0000"/>
                </a:solidFill>
              </a:rPr>
              <a:t/>
            </a:r>
            <a:br>
              <a:rPr lang="en-US" sz="4400" dirty="0" smtClean="0">
                <a:solidFill>
                  <a:srgbClr val="FF0000"/>
                </a:solidFill>
              </a:rPr>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4490</TotalTime>
  <Words>1064</Words>
  <Application>Microsoft Office PowerPoint</Application>
  <PresentationFormat>On-screen Show (4:3)</PresentationFormat>
  <Paragraphs>272</Paragraphs>
  <Slides>35</Slides>
  <Notes>21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Concourse</vt:lpstr>
      <vt:lpstr>Strength-Based, Solution-Focused Leadership</vt:lpstr>
      <vt:lpstr>Miracle Question</vt:lpstr>
      <vt:lpstr>Follow-Up Questions </vt:lpstr>
      <vt:lpstr>Past Successes Question </vt:lpstr>
      <vt:lpstr>Follow-Up Questions </vt:lpstr>
      <vt:lpstr>Scaling Questions </vt:lpstr>
      <vt:lpstr>Follow-Up Questions </vt:lpstr>
      <vt:lpstr>Slide 8</vt:lpstr>
      <vt:lpstr>  Objectives:  When you leave this training you will:  </vt:lpstr>
      <vt:lpstr> Solution-Focused Core Principle  </vt:lpstr>
      <vt:lpstr>The Child Welfare Undercurrent</vt:lpstr>
      <vt:lpstr>Funnel to See Success </vt:lpstr>
      <vt:lpstr>Types of Strength-Based, Solution-Focused Strategies/Questions We will Learn and Practice </vt:lpstr>
      <vt:lpstr>How We Will Learn So We Can Incorporate Techniques Into Our Practice TOMORROW </vt:lpstr>
      <vt:lpstr>Miracle Question</vt:lpstr>
      <vt:lpstr>Miracle Question</vt:lpstr>
      <vt:lpstr>What You May Learn by Using this Technique:</vt:lpstr>
      <vt:lpstr>Example  Miracle Question</vt:lpstr>
      <vt:lpstr>Example  Miracle Question</vt:lpstr>
      <vt:lpstr>Miracle Question</vt:lpstr>
      <vt:lpstr>Miracle Question  Skill Practice </vt:lpstr>
      <vt:lpstr>Past Successes Questions </vt:lpstr>
      <vt:lpstr>Past Successes Question</vt:lpstr>
      <vt:lpstr>What You May Learn by Using this Technique: </vt:lpstr>
      <vt:lpstr>Past Successes  Skill Practice </vt:lpstr>
      <vt:lpstr>Scaling Questions</vt:lpstr>
      <vt:lpstr>Scaling Questions</vt:lpstr>
      <vt:lpstr>Scaling Questions</vt:lpstr>
      <vt:lpstr>Scaling Questions</vt:lpstr>
      <vt:lpstr>Scaling Questions</vt:lpstr>
      <vt:lpstr>Example of a Scaling Question</vt:lpstr>
      <vt:lpstr>What You May Learn by Using this Technique: </vt:lpstr>
      <vt:lpstr>Skill Practice </vt:lpstr>
      <vt:lpstr> BIBLIOGRAPHY </vt:lpstr>
      <vt:lpstr> Web Resource: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Solutions to Engaging Families in the FGDM Process</dc:title>
  <dc:creator>jas</dc:creator>
  <cp:lastModifiedBy>Jennifer Kerr</cp:lastModifiedBy>
  <cp:revision>76</cp:revision>
  <dcterms:created xsi:type="dcterms:W3CDTF">2008-06-28T16:04:03Z</dcterms:created>
  <dcterms:modified xsi:type="dcterms:W3CDTF">2011-03-21T14:40:52Z</dcterms:modified>
</cp:coreProperties>
</file>